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530" r:id="rId2"/>
    <p:sldId id="523" r:id="rId3"/>
    <p:sldId id="524" r:id="rId4"/>
    <p:sldId id="522" r:id="rId5"/>
    <p:sldId id="525" r:id="rId6"/>
    <p:sldId id="526" r:id="rId7"/>
    <p:sldId id="540" r:id="rId8"/>
    <p:sldId id="528" r:id="rId9"/>
    <p:sldId id="532" r:id="rId10"/>
    <p:sldId id="533" r:id="rId11"/>
    <p:sldId id="529" r:id="rId12"/>
    <p:sldId id="534" r:id="rId13"/>
    <p:sldId id="538" r:id="rId14"/>
    <p:sldId id="539" r:id="rId15"/>
  </p:sldIdLst>
  <p:sldSz cx="9906000" cy="6858000" type="A4"/>
  <p:notesSz cx="6794500" cy="9906000"/>
  <p:defaultTex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205">
          <p15:clr>
            <a:srgbClr val="A4A3A4"/>
          </p15:clr>
        </p15:guide>
        <p15:guide id="2" pos="398" userDrawn="1">
          <p15:clr>
            <a:srgbClr val="A4A3A4"/>
          </p15:clr>
        </p15:guide>
        <p15:guide id="3" orient="horz" pos="572" userDrawn="1">
          <p15:clr>
            <a:srgbClr val="A4A3A4"/>
          </p15:clr>
        </p15:guide>
        <p15:guide id="4"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B266"/>
    <a:srgbClr val="2B6030"/>
    <a:srgbClr val="5DA038"/>
    <a:srgbClr val="FFFFFF"/>
    <a:srgbClr val="FFD105"/>
    <a:srgbClr val="19502E"/>
    <a:srgbClr val="A6CE39"/>
    <a:srgbClr val="96A0A7"/>
    <a:srgbClr val="7D8287"/>
    <a:srgbClr val="5055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75" autoAdjust="0"/>
    <p:restoredTop sz="94651" autoAdjust="0"/>
  </p:normalViewPr>
  <p:slideViewPr>
    <p:cSldViewPr>
      <p:cViewPr varScale="1">
        <p:scale>
          <a:sx n="51" d="100"/>
          <a:sy n="51" d="100"/>
        </p:scale>
        <p:origin x="-84" y="-378"/>
      </p:cViewPr>
      <p:guideLst>
        <p:guide orient="horz" pos="2205"/>
        <p:guide orient="horz" pos="572"/>
        <p:guide pos="398"/>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024" cy="495776"/>
          </a:xfrm>
          <a:prstGeom prst="rect">
            <a:avLst/>
          </a:prstGeom>
        </p:spPr>
        <p:txBody>
          <a:bodyPr vert="horz" lIns="91294" tIns="45647" rIns="91294" bIns="45647" rtlCol="0"/>
          <a:lstStyle>
            <a:lvl1pPr algn="l">
              <a:defRPr sz="1200">
                <a:cs typeface="Arial" charset="0"/>
              </a:defRPr>
            </a:lvl1pPr>
          </a:lstStyle>
          <a:p>
            <a:pPr>
              <a:defRPr/>
            </a:pPr>
            <a:endParaRPr lang="ru-RU"/>
          </a:p>
        </p:txBody>
      </p:sp>
      <p:sp>
        <p:nvSpPr>
          <p:cNvPr id="3" name="Дата 2"/>
          <p:cNvSpPr>
            <a:spLocks noGrp="1"/>
          </p:cNvSpPr>
          <p:nvPr>
            <p:ph type="dt" idx="1"/>
          </p:nvPr>
        </p:nvSpPr>
        <p:spPr>
          <a:xfrm>
            <a:off x="3847890" y="0"/>
            <a:ext cx="2945024" cy="495776"/>
          </a:xfrm>
          <a:prstGeom prst="rect">
            <a:avLst/>
          </a:prstGeom>
        </p:spPr>
        <p:txBody>
          <a:bodyPr vert="horz" lIns="91294" tIns="45647" rIns="91294" bIns="45647" rtlCol="0"/>
          <a:lstStyle>
            <a:lvl1pPr algn="r">
              <a:defRPr sz="1200">
                <a:cs typeface="Arial" charset="0"/>
              </a:defRPr>
            </a:lvl1pPr>
          </a:lstStyle>
          <a:p>
            <a:pPr>
              <a:defRPr/>
            </a:pPr>
            <a:fld id="{C82138CB-28CD-4AF9-A6F9-3BA0160D718A}" type="datetimeFigureOut">
              <a:rPr lang="ru-RU"/>
              <a:pPr>
                <a:defRPr/>
              </a:pPr>
              <a:t>10.08.2022</a:t>
            </a:fld>
            <a:endParaRPr lang="ru-RU" dirty="0"/>
          </a:p>
        </p:txBody>
      </p:sp>
      <p:sp>
        <p:nvSpPr>
          <p:cNvPr id="4" name="Образ слайда 3"/>
          <p:cNvSpPr>
            <a:spLocks noGrp="1" noRot="1" noChangeAspect="1"/>
          </p:cNvSpPr>
          <p:nvPr>
            <p:ph type="sldImg" idx="2"/>
          </p:nvPr>
        </p:nvSpPr>
        <p:spPr>
          <a:xfrm>
            <a:off x="712788" y="742950"/>
            <a:ext cx="5368925" cy="3716338"/>
          </a:xfrm>
          <a:prstGeom prst="rect">
            <a:avLst/>
          </a:prstGeom>
          <a:noFill/>
          <a:ln w="12700">
            <a:solidFill>
              <a:prstClr val="black"/>
            </a:solidFill>
          </a:ln>
        </p:spPr>
        <p:txBody>
          <a:bodyPr vert="horz" lIns="91294" tIns="45647" rIns="91294" bIns="45647" rtlCol="0" anchor="ctr"/>
          <a:lstStyle/>
          <a:p>
            <a:pPr lvl="0"/>
            <a:endParaRPr lang="ru-RU" noProof="0" dirty="0" smtClean="0"/>
          </a:p>
        </p:txBody>
      </p:sp>
      <p:sp>
        <p:nvSpPr>
          <p:cNvPr id="5" name="Заметки 4"/>
          <p:cNvSpPr>
            <a:spLocks noGrp="1"/>
          </p:cNvSpPr>
          <p:nvPr>
            <p:ph type="body" sz="quarter" idx="3"/>
          </p:nvPr>
        </p:nvSpPr>
        <p:spPr>
          <a:xfrm>
            <a:off x="679133" y="4705905"/>
            <a:ext cx="5436235" cy="4457225"/>
          </a:xfrm>
          <a:prstGeom prst="rect">
            <a:avLst/>
          </a:prstGeom>
        </p:spPr>
        <p:txBody>
          <a:bodyPr vert="horz" lIns="91294" tIns="45647" rIns="91294" bIns="45647"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408641"/>
            <a:ext cx="2945024" cy="495776"/>
          </a:xfrm>
          <a:prstGeom prst="rect">
            <a:avLst/>
          </a:prstGeom>
        </p:spPr>
        <p:txBody>
          <a:bodyPr vert="horz" lIns="91294" tIns="45647" rIns="91294" bIns="45647" rtlCol="0" anchor="b"/>
          <a:lstStyle>
            <a:lvl1pPr algn="l">
              <a:defRPr sz="1200">
                <a:cs typeface="Arial" charset="0"/>
              </a:defRPr>
            </a:lvl1pPr>
          </a:lstStyle>
          <a:p>
            <a:pPr>
              <a:defRPr/>
            </a:pPr>
            <a:endParaRPr lang="ru-RU"/>
          </a:p>
        </p:txBody>
      </p:sp>
      <p:sp>
        <p:nvSpPr>
          <p:cNvPr id="7" name="Номер слайда 6"/>
          <p:cNvSpPr>
            <a:spLocks noGrp="1"/>
          </p:cNvSpPr>
          <p:nvPr>
            <p:ph type="sldNum" sz="quarter" idx="5"/>
          </p:nvPr>
        </p:nvSpPr>
        <p:spPr>
          <a:xfrm>
            <a:off x="3847890" y="9408641"/>
            <a:ext cx="2945024" cy="495776"/>
          </a:xfrm>
          <a:prstGeom prst="rect">
            <a:avLst/>
          </a:prstGeom>
        </p:spPr>
        <p:txBody>
          <a:bodyPr vert="horz" wrap="square" lIns="91294" tIns="45647" rIns="91294" bIns="45647" numCol="1" anchor="b" anchorCtr="0" compatLnSpc="1">
            <a:prstTxWarp prst="textNoShape">
              <a:avLst/>
            </a:prstTxWarp>
          </a:bodyPr>
          <a:lstStyle>
            <a:lvl1pPr algn="r">
              <a:defRPr sz="1200"/>
            </a:lvl1pPr>
          </a:lstStyle>
          <a:p>
            <a:pPr>
              <a:defRPr/>
            </a:pPr>
            <a:fld id="{2A32ACAE-74B5-4735-96AB-435D461AE389}" type="slidenum">
              <a:rPr lang="ru-RU" altLang="ru-RU"/>
              <a:pPr>
                <a:defRPr/>
              </a:pPr>
              <a:t>‹#›</a:t>
            </a:fld>
            <a:endParaRPr lang="ru-RU" altLang="ru-RU"/>
          </a:p>
        </p:txBody>
      </p:sp>
    </p:spTree>
    <p:extLst>
      <p:ext uri="{BB962C8B-B14F-4D97-AF65-F5344CB8AC3E}">
        <p14:creationId xmlns:p14="http://schemas.microsoft.com/office/powerpoint/2010/main" val="6615217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2A32ACAE-74B5-4735-96AB-435D461AE389}" type="slidenum">
              <a:rPr lang="ru-RU" altLang="ru-RU" smtClean="0"/>
              <a:pPr>
                <a:defRPr/>
              </a:pPr>
              <a:t>2</a:t>
            </a:fld>
            <a:endParaRPr lang="ru-RU" altLang="ru-RU" dirty="0"/>
          </a:p>
        </p:txBody>
      </p:sp>
    </p:spTree>
    <p:extLst>
      <p:ext uri="{BB962C8B-B14F-4D97-AF65-F5344CB8AC3E}">
        <p14:creationId xmlns:p14="http://schemas.microsoft.com/office/powerpoint/2010/main" val="3408397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2A32ACAE-74B5-4735-96AB-435D461AE389}" type="slidenum">
              <a:rPr lang="ru-RU" altLang="ru-RU" smtClean="0"/>
              <a:pPr>
                <a:defRPr/>
              </a:pPr>
              <a:t>3</a:t>
            </a:fld>
            <a:endParaRPr lang="ru-RU" altLang="ru-RU"/>
          </a:p>
        </p:txBody>
      </p:sp>
    </p:spTree>
    <p:extLst>
      <p:ext uri="{BB962C8B-B14F-4D97-AF65-F5344CB8AC3E}">
        <p14:creationId xmlns:p14="http://schemas.microsoft.com/office/powerpoint/2010/main" val="569300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2A32ACAE-74B5-4735-96AB-435D461AE389}" type="slidenum">
              <a:rPr lang="ru-RU" altLang="ru-RU" smtClean="0"/>
              <a:pPr>
                <a:defRPr/>
              </a:pPr>
              <a:t>5</a:t>
            </a:fld>
            <a:endParaRPr lang="ru-RU" altLang="ru-RU"/>
          </a:p>
        </p:txBody>
      </p:sp>
    </p:spTree>
    <p:extLst>
      <p:ext uri="{BB962C8B-B14F-4D97-AF65-F5344CB8AC3E}">
        <p14:creationId xmlns:p14="http://schemas.microsoft.com/office/powerpoint/2010/main" val="2448559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2A32ACAE-74B5-4735-96AB-435D461AE389}" type="slidenum">
              <a:rPr lang="ru-RU" altLang="ru-RU" smtClean="0"/>
              <a:pPr>
                <a:defRPr/>
              </a:pPr>
              <a:t>8</a:t>
            </a:fld>
            <a:endParaRPr lang="ru-RU" altLang="ru-RU"/>
          </a:p>
        </p:txBody>
      </p:sp>
    </p:spTree>
    <p:extLst>
      <p:ext uri="{BB962C8B-B14F-4D97-AF65-F5344CB8AC3E}">
        <p14:creationId xmlns:p14="http://schemas.microsoft.com/office/powerpoint/2010/main" val="1936867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2A32ACAE-74B5-4735-96AB-435D461AE389}" type="slidenum">
              <a:rPr lang="ru-RU" altLang="ru-RU" smtClean="0"/>
              <a:pPr>
                <a:defRPr/>
              </a:pPr>
              <a:t>9</a:t>
            </a:fld>
            <a:endParaRPr lang="ru-RU" altLang="ru-RU"/>
          </a:p>
        </p:txBody>
      </p:sp>
    </p:spTree>
    <p:extLst>
      <p:ext uri="{BB962C8B-B14F-4D97-AF65-F5344CB8AC3E}">
        <p14:creationId xmlns:p14="http://schemas.microsoft.com/office/powerpoint/2010/main" val="2837627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2A32ACAE-74B5-4735-96AB-435D461AE389}" type="slidenum">
              <a:rPr lang="ru-RU" altLang="ru-RU" smtClean="0"/>
              <a:pPr>
                <a:defRPr/>
              </a:pPr>
              <a:t>10</a:t>
            </a:fld>
            <a:endParaRPr lang="ru-RU" altLang="ru-RU"/>
          </a:p>
        </p:txBody>
      </p:sp>
    </p:spTree>
    <p:extLst>
      <p:ext uri="{BB962C8B-B14F-4D97-AF65-F5344CB8AC3E}">
        <p14:creationId xmlns:p14="http://schemas.microsoft.com/office/powerpoint/2010/main" val="2837779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2A32ACAE-74B5-4735-96AB-435D461AE389}" type="slidenum">
              <a:rPr lang="ru-RU" altLang="ru-RU" smtClean="0"/>
              <a:pPr>
                <a:defRPr/>
              </a:pPr>
              <a:t>12</a:t>
            </a:fld>
            <a:endParaRPr lang="ru-RU" altLang="ru-RU"/>
          </a:p>
        </p:txBody>
      </p:sp>
    </p:spTree>
    <p:extLst>
      <p:ext uri="{BB962C8B-B14F-4D97-AF65-F5344CB8AC3E}">
        <p14:creationId xmlns:p14="http://schemas.microsoft.com/office/powerpoint/2010/main" val="1105073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2A32ACAE-74B5-4735-96AB-435D461AE389}" type="slidenum">
              <a:rPr lang="ru-RU" altLang="ru-RU" smtClean="0"/>
              <a:pPr>
                <a:defRPr/>
              </a:pPr>
              <a:t>13</a:t>
            </a:fld>
            <a:endParaRPr lang="ru-RU" altLang="ru-RU"/>
          </a:p>
        </p:txBody>
      </p:sp>
    </p:spTree>
    <p:extLst>
      <p:ext uri="{BB962C8B-B14F-4D97-AF65-F5344CB8AC3E}">
        <p14:creationId xmlns:p14="http://schemas.microsoft.com/office/powerpoint/2010/main" val="2038078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2A32ACAE-74B5-4735-96AB-435D461AE389}" type="slidenum">
              <a:rPr lang="ru-RU" altLang="ru-RU" smtClean="0"/>
              <a:pPr>
                <a:defRPr/>
              </a:pPr>
              <a:t>14</a:t>
            </a:fld>
            <a:endParaRPr lang="ru-RU" altLang="ru-RU"/>
          </a:p>
        </p:txBody>
      </p:sp>
    </p:spTree>
    <p:extLst>
      <p:ext uri="{BB962C8B-B14F-4D97-AF65-F5344CB8AC3E}">
        <p14:creationId xmlns:p14="http://schemas.microsoft.com/office/powerpoint/2010/main" val="1820119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6"/>
            <a:ext cx="84201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0CE294B4-4DC2-4EE7-90FE-771C75B5EE8D}" type="datetimeFigureOut">
              <a:rPr lang="ru-RU"/>
              <a:pPr>
                <a:defRPr/>
              </a:pPr>
              <a:t>10.08.2022</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45D8CC4-DBCB-495D-9593-690BD61880D5}" type="slidenum">
              <a:rPr lang="ru-RU" altLang="ru-RU"/>
              <a:pPr>
                <a:defRPr/>
              </a:pPr>
              <a:t>‹#›</a:t>
            </a:fld>
            <a:endParaRPr lang="ru-RU" altLang="ru-RU"/>
          </a:p>
        </p:txBody>
      </p:sp>
    </p:spTree>
    <p:extLst>
      <p:ext uri="{BB962C8B-B14F-4D97-AF65-F5344CB8AC3E}">
        <p14:creationId xmlns:p14="http://schemas.microsoft.com/office/powerpoint/2010/main" val="1656127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3EC2E45-C53A-4F8B-BF51-9C86508CA11B}" type="datetimeFigureOut">
              <a:rPr lang="ru-RU"/>
              <a:pPr>
                <a:defRPr/>
              </a:pPr>
              <a:t>10.08.2022</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D65343F-4848-4CC3-92C2-418B45F77B30}" type="slidenum">
              <a:rPr lang="ru-RU" altLang="ru-RU"/>
              <a:pPr>
                <a:defRPr/>
              </a:pPr>
              <a:t>‹#›</a:t>
            </a:fld>
            <a:endParaRPr lang="ru-RU" altLang="ru-RU"/>
          </a:p>
        </p:txBody>
      </p:sp>
    </p:spTree>
    <p:extLst>
      <p:ext uri="{BB962C8B-B14F-4D97-AF65-F5344CB8AC3E}">
        <p14:creationId xmlns:p14="http://schemas.microsoft.com/office/powerpoint/2010/main" val="3471672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274639"/>
            <a:ext cx="22288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95300" y="274639"/>
            <a:ext cx="652145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5F9C4C2-38F7-42A8-A9DF-475A90E6F517}" type="datetimeFigureOut">
              <a:rPr lang="ru-RU"/>
              <a:pPr>
                <a:defRPr/>
              </a:pPr>
              <a:t>10.08.2022</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668542D-F642-4226-8CAB-072CF128A753}" type="slidenum">
              <a:rPr lang="ru-RU" altLang="ru-RU"/>
              <a:pPr>
                <a:defRPr/>
              </a:pPr>
              <a:t>‹#›</a:t>
            </a:fld>
            <a:endParaRPr lang="ru-RU" altLang="ru-RU"/>
          </a:p>
        </p:txBody>
      </p:sp>
    </p:spTree>
    <p:extLst>
      <p:ext uri="{BB962C8B-B14F-4D97-AF65-F5344CB8AC3E}">
        <p14:creationId xmlns:p14="http://schemas.microsoft.com/office/powerpoint/2010/main" val="2639990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B591279-5940-4ED9-85F3-E6C60B54422A}" type="slidenum">
              <a:rPr lang="ru-RU" altLang="ru-RU"/>
              <a:pPr>
                <a:defRPr/>
              </a:pPr>
              <a:t>‹#›</a:t>
            </a:fld>
            <a:endParaRPr lang="ru-RU" altLang="ru-RU"/>
          </a:p>
        </p:txBody>
      </p:sp>
      <p:pic>
        <p:nvPicPr>
          <p:cNvPr id="8" name="Picture 5">
            <a:extLst>
              <a:ext uri="{FF2B5EF4-FFF2-40B4-BE49-F238E27FC236}">
                <a16:creationId xmlns:a16="http://schemas.microsoft.com/office/drawing/2014/main" xmlns="" id="{CB890430-4F5C-C24B-98DC-DD7474DBA18B}"/>
              </a:ext>
            </a:extLst>
          </p:cNvPr>
          <p:cNvPicPr>
            <a:picLocks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552" y="548680"/>
            <a:ext cx="9936000" cy="33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Рисунок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44488" y="6290348"/>
            <a:ext cx="1703890" cy="496132"/>
          </a:xfrm>
          <a:prstGeom prst="rect">
            <a:avLst/>
          </a:prstGeom>
        </p:spPr>
      </p:pic>
    </p:spTree>
    <p:extLst>
      <p:ext uri="{BB962C8B-B14F-4D97-AF65-F5344CB8AC3E}">
        <p14:creationId xmlns:p14="http://schemas.microsoft.com/office/powerpoint/2010/main" val="901835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1"/>
            <a:ext cx="8420100" cy="1362075"/>
          </a:xfrm>
        </p:spPr>
        <p:txBody>
          <a:bodyPr anchor="t"/>
          <a:lstStyle>
            <a:lvl1pPr algn="l">
              <a:defRPr sz="4333" b="1" cap="all"/>
            </a:lvl1pPr>
          </a:lstStyle>
          <a:p>
            <a:r>
              <a:rPr lang="ru-RU" smtClean="0"/>
              <a:t>Образец заголовка</a:t>
            </a:r>
            <a:endParaRPr lang="ru-RU"/>
          </a:p>
        </p:txBody>
      </p:sp>
      <p:sp>
        <p:nvSpPr>
          <p:cNvPr id="3" name="Текст 2"/>
          <p:cNvSpPr>
            <a:spLocks noGrp="1"/>
          </p:cNvSpPr>
          <p:nvPr>
            <p:ph type="body" idx="1"/>
          </p:nvPr>
        </p:nvSpPr>
        <p:spPr>
          <a:xfrm>
            <a:off x="782506" y="2906713"/>
            <a:ext cx="8420100" cy="1500187"/>
          </a:xfrm>
        </p:spPr>
        <p:txBody>
          <a:bodyPr anchor="b"/>
          <a:lstStyle>
            <a:lvl1pPr marL="0" indent="0">
              <a:buNone/>
              <a:defRPr sz="2167">
                <a:solidFill>
                  <a:schemeClr val="tx1">
                    <a:tint val="75000"/>
                  </a:schemeClr>
                </a:solidFill>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F62CC0FB-547F-423B-B4C4-E94CC2D3120C}" type="datetimeFigureOut">
              <a:rPr lang="ru-RU"/>
              <a:pPr>
                <a:defRPr/>
              </a:pPr>
              <a:t>10.08.2022</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003594D-5120-4381-961A-91F881A1120B}" type="slidenum">
              <a:rPr lang="ru-RU" altLang="ru-RU"/>
              <a:pPr>
                <a:defRPr/>
              </a:pPr>
              <a:t>‹#›</a:t>
            </a:fld>
            <a:endParaRPr lang="ru-RU" altLang="ru-RU"/>
          </a:p>
        </p:txBody>
      </p:sp>
    </p:spTree>
    <p:extLst>
      <p:ext uri="{BB962C8B-B14F-4D97-AF65-F5344CB8AC3E}">
        <p14:creationId xmlns:p14="http://schemas.microsoft.com/office/powerpoint/2010/main" val="4260193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95300" y="1600201"/>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035550" y="1600201"/>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948D29D-E33A-45AB-B375-C67D921764C9}" type="datetimeFigureOut">
              <a:rPr lang="ru-RU"/>
              <a:pPr>
                <a:defRPr/>
              </a:pPr>
              <a:t>10.08.2022</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A906890-559C-4B71-9AD0-215BB92565E5}" type="slidenum">
              <a:rPr lang="ru-RU" altLang="ru-RU"/>
              <a:pPr>
                <a:defRPr/>
              </a:pPr>
              <a:t>‹#›</a:t>
            </a:fld>
            <a:endParaRPr lang="ru-RU" altLang="ru-RU"/>
          </a:p>
        </p:txBody>
      </p:sp>
    </p:spTree>
    <p:extLst>
      <p:ext uri="{BB962C8B-B14F-4D97-AF65-F5344CB8AC3E}">
        <p14:creationId xmlns:p14="http://schemas.microsoft.com/office/powerpoint/2010/main" val="2899581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870" cy="639762"/>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ru-RU" smtClean="0"/>
              <a:t>Образец текста</a:t>
            </a:r>
          </a:p>
        </p:txBody>
      </p:sp>
      <p:sp>
        <p:nvSpPr>
          <p:cNvPr id="4" name="Объект 3"/>
          <p:cNvSpPr>
            <a:spLocks noGrp="1"/>
          </p:cNvSpPr>
          <p:nvPr>
            <p:ph sz="half" idx="2"/>
          </p:nvPr>
        </p:nvSpPr>
        <p:spPr>
          <a:xfrm>
            <a:off x="495300" y="2174875"/>
            <a:ext cx="437687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111" y="1535113"/>
            <a:ext cx="4378590" cy="639762"/>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ru-RU" smtClean="0"/>
              <a:t>Образец текста</a:t>
            </a:r>
          </a:p>
        </p:txBody>
      </p:sp>
      <p:sp>
        <p:nvSpPr>
          <p:cNvPr id="6" name="Объект 5"/>
          <p:cNvSpPr>
            <a:spLocks noGrp="1"/>
          </p:cNvSpPr>
          <p:nvPr>
            <p:ph sz="quarter" idx="4"/>
          </p:nvPr>
        </p:nvSpPr>
        <p:spPr>
          <a:xfrm>
            <a:off x="5032111" y="2174875"/>
            <a:ext cx="437859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EA3C7E9C-3FEB-4408-BCE0-16702F31CCED}" type="datetimeFigureOut">
              <a:rPr lang="ru-RU"/>
              <a:pPr>
                <a:defRPr/>
              </a:pPr>
              <a:t>10.08.2022</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FFFB4AB1-F976-4866-AA4E-88EBF79B26C2}" type="slidenum">
              <a:rPr lang="ru-RU" altLang="ru-RU"/>
              <a:pPr>
                <a:defRPr/>
              </a:pPr>
              <a:t>‹#›</a:t>
            </a:fld>
            <a:endParaRPr lang="ru-RU" altLang="ru-RU"/>
          </a:p>
        </p:txBody>
      </p:sp>
    </p:spTree>
    <p:extLst>
      <p:ext uri="{BB962C8B-B14F-4D97-AF65-F5344CB8AC3E}">
        <p14:creationId xmlns:p14="http://schemas.microsoft.com/office/powerpoint/2010/main" val="1071337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0B80C9A1-E1DF-4E38-A75D-244AD716C121}" type="datetimeFigureOut">
              <a:rPr lang="ru-RU"/>
              <a:pPr>
                <a:defRPr/>
              </a:pPr>
              <a:t>10.08.2022</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AE9A465E-20A3-4935-B3A6-0ED0F0696B9D}" type="slidenum">
              <a:rPr lang="ru-RU" altLang="ru-RU"/>
              <a:pPr>
                <a:defRPr/>
              </a:pPr>
              <a:t>‹#›</a:t>
            </a:fld>
            <a:endParaRPr lang="ru-RU" altLang="ru-RU"/>
          </a:p>
        </p:txBody>
      </p:sp>
    </p:spTree>
    <p:extLst>
      <p:ext uri="{BB962C8B-B14F-4D97-AF65-F5344CB8AC3E}">
        <p14:creationId xmlns:p14="http://schemas.microsoft.com/office/powerpoint/2010/main" val="2604734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6BD67DF8-27D2-4A3F-9A7A-294A0924E924}" type="datetimeFigureOut">
              <a:rPr lang="ru-RU"/>
              <a:pPr>
                <a:defRPr/>
              </a:pPr>
              <a:t>10.08.2022</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08554AA1-CD3C-48E1-B1F0-2CAC5E3D65EC}" type="slidenum">
              <a:rPr lang="ru-RU" altLang="ru-RU"/>
              <a:pPr>
                <a:defRPr/>
              </a:pPr>
              <a:t>‹#›</a:t>
            </a:fld>
            <a:endParaRPr lang="ru-RU" altLang="ru-RU"/>
          </a:p>
        </p:txBody>
      </p:sp>
    </p:spTree>
    <p:extLst>
      <p:ext uri="{BB962C8B-B14F-4D97-AF65-F5344CB8AC3E}">
        <p14:creationId xmlns:p14="http://schemas.microsoft.com/office/powerpoint/2010/main" val="2147533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167" b="1"/>
            </a:lvl1pPr>
          </a:lstStyle>
          <a:p>
            <a:r>
              <a:rPr lang="ru-RU" smtClean="0"/>
              <a:t>Образец заголовка</a:t>
            </a:r>
            <a:endParaRPr lang="ru-RU"/>
          </a:p>
        </p:txBody>
      </p:sp>
      <p:sp>
        <p:nvSpPr>
          <p:cNvPr id="3" name="Объект 2"/>
          <p:cNvSpPr>
            <a:spLocks noGrp="1"/>
          </p:cNvSpPr>
          <p:nvPr>
            <p:ph idx="1"/>
          </p:nvPr>
        </p:nvSpPr>
        <p:spPr>
          <a:xfrm>
            <a:off x="3872971" y="273051"/>
            <a:ext cx="5537729" cy="5853113"/>
          </a:xfrm>
        </p:spPr>
        <p:txBody>
          <a:bodyPr/>
          <a:lstStyle>
            <a:lvl1pPr>
              <a:defRPr sz="3467"/>
            </a:lvl1pPr>
            <a:lvl2pPr>
              <a:defRPr sz="3033"/>
            </a:lvl2pPr>
            <a:lvl3pPr>
              <a:defRPr sz="2600"/>
            </a:lvl3pPr>
            <a:lvl4pPr>
              <a:defRPr sz="2167"/>
            </a:lvl4pPr>
            <a:lvl5pPr>
              <a:defRPr sz="2167"/>
            </a:lvl5pPr>
            <a:lvl6pPr>
              <a:defRPr sz="2167"/>
            </a:lvl6pPr>
            <a:lvl7pPr>
              <a:defRPr sz="2167"/>
            </a:lvl7pPr>
            <a:lvl8pPr>
              <a:defRPr sz="2167"/>
            </a:lvl8pPr>
            <a:lvl9pPr>
              <a:defRPr sz="2167"/>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0" y="1435101"/>
            <a:ext cx="3259006" cy="4691063"/>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2588FCB-DF8B-4611-BD67-20E91B4FAA9D}" type="datetimeFigureOut">
              <a:rPr lang="ru-RU"/>
              <a:pPr>
                <a:defRPr/>
              </a:pPr>
              <a:t>10.08.2022</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1853997-045C-4F55-A6C5-4D969F348884}" type="slidenum">
              <a:rPr lang="ru-RU" altLang="ru-RU"/>
              <a:pPr>
                <a:defRPr/>
              </a:pPr>
              <a:t>‹#›</a:t>
            </a:fld>
            <a:endParaRPr lang="ru-RU" altLang="ru-RU"/>
          </a:p>
        </p:txBody>
      </p:sp>
    </p:spTree>
    <p:extLst>
      <p:ext uri="{BB962C8B-B14F-4D97-AF65-F5344CB8AC3E}">
        <p14:creationId xmlns:p14="http://schemas.microsoft.com/office/powerpoint/2010/main" val="1348496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167" b="1"/>
            </a:lvl1pPr>
          </a:lstStyle>
          <a:p>
            <a:r>
              <a:rPr lang="ru-RU" smtClean="0"/>
              <a:t>Образец заголовка</a:t>
            </a:r>
            <a:endParaRPr lang="ru-RU"/>
          </a:p>
        </p:txBody>
      </p:sp>
      <p:sp>
        <p:nvSpPr>
          <p:cNvPr id="3" name="Рисунок 2"/>
          <p:cNvSpPr>
            <a:spLocks noGrp="1"/>
          </p:cNvSpPr>
          <p:nvPr>
            <p:ph type="pic" idx="1"/>
          </p:nvPr>
        </p:nvSpPr>
        <p:spPr>
          <a:xfrm>
            <a:off x="1941645" y="612775"/>
            <a:ext cx="5943600" cy="4114800"/>
          </a:xfrm>
        </p:spPr>
        <p:txBody>
          <a:bodyPr rtlCol="0">
            <a:normAutofit/>
          </a:bodyPr>
          <a:lstStyle>
            <a:lvl1pPr marL="0" indent="0">
              <a:buNone/>
              <a:defRPr sz="3467"/>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pPr lvl="0"/>
            <a:endParaRPr lang="ru-RU" noProof="0" dirty="0" smtClean="0"/>
          </a:p>
        </p:txBody>
      </p:sp>
      <p:sp>
        <p:nvSpPr>
          <p:cNvPr id="4" name="Текст 3"/>
          <p:cNvSpPr>
            <a:spLocks noGrp="1"/>
          </p:cNvSpPr>
          <p:nvPr>
            <p:ph type="body" sz="half" idx="2"/>
          </p:nvPr>
        </p:nvSpPr>
        <p:spPr>
          <a:xfrm>
            <a:off x="1941645" y="5367338"/>
            <a:ext cx="5943600" cy="804862"/>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858DEBD-0401-4DE9-97CE-92DE38F23E0B}" type="datetimeFigureOut">
              <a:rPr lang="ru-RU"/>
              <a:pPr>
                <a:defRPr/>
              </a:pPr>
              <a:t>10.08.2022</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1437F4B-5F92-4136-93F3-5677D807D196}" type="slidenum">
              <a:rPr lang="ru-RU" altLang="ru-RU"/>
              <a:pPr>
                <a:defRPr/>
              </a:pPr>
              <a:t>‹#›</a:t>
            </a:fld>
            <a:endParaRPr lang="ru-RU" altLang="ru-RU"/>
          </a:p>
        </p:txBody>
      </p:sp>
    </p:spTree>
    <p:extLst>
      <p:ext uri="{BB962C8B-B14F-4D97-AF65-F5344CB8AC3E}">
        <p14:creationId xmlns:p14="http://schemas.microsoft.com/office/powerpoint/2010/main" val="305925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300">
                <a:solidFill>
                  <a:schemeClr val="tx1">
                    <a:tint val="75000"/>
                  </a:schemeClr>
                </a:solidFill>
                <a:latin typeface="+mn-lt"/>
                <a:cs typeface="+mn-cs"/>
              </a:defRPr>
            </a:lvl1pPr>
          </a:lstStyle>
          <a:p>
            <a:pPr>
              <a:defRPr/>
            </a:pPr>
            <a:fld id="{8DB82199-55E5-4E83-B8E9-46F0733D9D25}" type="datetimeFigureOut">
              <a:rPr lang="ru-RU"/>
              <a:pPr>
                <a:defRPr/>
              </a:pPr>
              <a:t>10.08.2022</a:t>
            </a:fld>
            <a:endParaRPr lang="ru-RU" dirty="0"/>
          </a:p>
        </p:txBody>
      </p:sp>
      <p:sp>
        <p:nvSpPr>
          <p:cNvPr id="5" name="Нижний колонтитул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3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300">
                <a:solidFill>
                  <a:srgbClr val="898989"/>
                </a:solidFill>
              </a:defRPr>
            </a:lvl1pPr>
          </a:lstStyle>
          <a:p>
            <a:pPr>
              <a:defRPr/>
            </a:pPr>
            <a:fld id="{77B85F9E-2196-4C5C-8AA1-0338425E0EBD}"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700" kern="1200">
          <a:solidFill>
            <a:schemeClr val="tx1"/>
          </a:solidFill>
          <a:latin typeface="+mj-lt"/>
          <a:ea typeface="+mj-ea"/>
          <a:cs typeface="+mj-cs"/>
        </a:defRPr>
      </a:lvl1pPr>
      <a:lvl2pPr algn="ctr" rtl="0" eaLnBrk="0" fontAlgn="base" hangingPunct="0">
        <a:spcBef>
          <a:spcPct val="0"/>
        </a:spcBef>
        <a:spcAft>
          <a:spcPct val="0"/>
        </a:spcAft>
        <a:defRPr sz="4700">
          <a:solidFill>
            <a:schemeClr val="tx1"/>
          </a:solidFill>
          <a:latin typeface="Calibri" panose="020F0502020204030204" pitchFamily="34" charset="0"/>
        </a:defRPr>
      </a:lvl2pPr>
      <a:lvl3pPr algn="ctr" rtl="0" eaLnBrk="0" fontAlgn="base" hangingPunct="0">
        <a:spcBef>
          <a:spcPct val="0"/>
        </a:spcBef>
        <a:spcAft>
          <a:spcPct val="0"/>
        </a:spcAft>
        <a:defRPr sz="4700">
          <a:solidFill>
            <a:schemeClr val="tx1"/>
          </a:solidFill>
          <a:latin typeface="Calibri" panose="020F0502020204030204" pitchFamily="34" charset="0"/>
        </a:defRPr>
      </a:lvl3pPr>
      <a:lvl4pPr algn="ctr" rtl="0" eaLnBrk="0" fontAlgn="base" hangingPunct="0">
        <a:spcBef>
          <a:spcPct val="0"/>
        </a:spcBef>
        <a:spcAft>
          <a:spcPct val="0"/>
        </a:spcAft>
        <a:defRPr sz="4700">
          <a:solidFill>
            <a:schemeClr val="tx1"/>
          </a:solidFill>
          <a:latin typeface="Calibri" panose="020F0502020204030204" pitchFamily="34" charset="0"/>
        </a:defRPr>
      </a:lvl4pPr>
      <a:lvl5pPr algn="ctr" rtl="0" eaLnBrk="0" fontAlgn="base" hangingPunct="0">
        <a:spcBef>
          <a:spcPct val="0"/>
        </a:spcBef>
        <a:spcAft>
          <a:spcPct val="0"/>
        </a:spcAft>
        <a:defRPr sz="4700">
          <a:solidFill>
            <a:schemeClr val="tx1"/>
          </a:solidFill>
          <a:latin typeface="Calibri" panose="020F0502020204030204" pitchFamily="34" charset="0"/>
        </a:defRPr>
      </a:lvl5pPr>
      <a:lvl6pPr marL="495285" algn="ctr" rtl="0" fontAlgn="base">
        <a:spcBef>
          <a:spcPct val="0"/>
        </a:spcBef>
        <a:spcAft>
          <a:spcPct val="0"/>
        </a:spcAft>
        <a:defRPr sz="4767">
          <a:solidFill>
            <a:schemeClr val="tx1"/>
          </a:solidFill>
          <a:latin typeface="Calibri" panose="020F0502020204030204" pitchFamily="34" charset="0"/>
        </a:defRPr>
      </a:lvl6pPr>
      <a:lvl7pPr marL="990570" algn="ctr" rtl="0" fontAlgn="base">
        <a:spcBef>
          <a:spcPct val="0"/>
        </a:spcBef>
        <a:spcAft>
          <a:spcPct val="0"/>
        </a:spcAft>
        <a:defRPr sz="4767">
          <a:solidFill>
            <a:schemeClr val="tx1"/>
          </a:solidFill>
          <a:latin typeface="Calibri" panose="020F0502020204030204" pitchFamily="34" charset="0"/>
        </a:defRPr>
      </a:lvl7pPr>
      <a:lvl8pPr marL="1485854" algn="ctr" rtl="0" fontAlgn="base">
        <a:spcBef>
          <a:spcPct val="0"/>
        </a:spcBef>
        <a:spcAft>
          <a:spcPct val="0"/>
        </a:spcAft>
        <a:defRPr sz="4767">
          <a:solidFill>
            <a:schemeClr val="tx1"/>
          </a:solidFill>
          <a:latin typeface="Calibri" panose="020F0502020204030204" pitchFamily="34" charset="0"/>
        </a:defRPr>
      </a:lvl8pPr>
      <a:lvl9pPr marL="1981139" algn="ctr" rtl="0" fontAlgn="base">
        <a:spcBef>
          <a:spcPct val="0"/>
        </a:spcBef>
        <a:spcAft>
          <a:spcPct val="0"/>
        </a:spcAft>
        <a:defRPr sz="4767">
          <a:solidFill>
            <a:schemeClr val="tx1"/>
          </a:solidFill>
          <a:latin typeface="Calibri" panose="020F0502020204030204" pitchFamily="34" charset="0"/>
        </a:defRPr>
      </a:lvl9pPr>
    </p:titleStyle>
    <p:bodyStyle>
      <a:lvl1pPr marL="369888" indent="-3698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1pPr>
      <a:lvl2pPr marL="803275" indent="-307975"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2pPr>
      <a:lvl3pPr marL="1236663" indent="-246063"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3pPr>
      <a:lvl4pPr marL="1731963" indent="-24606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4pPr>
      <a:lvl5pPr marL="2227263" indent="-24606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p:bodyStyle>
    <p:otherStyle>
      <a:defPPr>
        <a:defRPr lang="ru-RU"/>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13.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3.xml"/><Relationship Id="rId7" Type="http://schemas.openxmlformats.org/officeDocument/2006/relationships/image" Target="../media/image17.png"/><Relationship Id="rId12" Type="http://schemas.openxmlformats.org/officeDocument/2006/relationships/image" Target="../media/image21.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notesSlide" Target="../notesSlides/notesSlide3.xml"/><Relationship Id="rId10" Type="http://schemas.openxmlformats.org/officeDocument/2006/relationships/image" Target="../media/image19.jpeg"/><Relationship Id="rId4" Type="http://schemas.openxmlformats.org/officeDocument/2006/relationships/slideLayout" Target="../slideLayouts/slideLayout2.xml"/><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2.jpeg"/><Relationship Id="rId5" Type="http://schemas.openxmlformats.org/officeDocument/2006/relationships/slideLayout" Target="../slideLayouts/slideLayout2.xml"/><Relationship Id="rId4"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5.png"/><Relationship Id="rId2" Type="http://schemas.openxmlformats.org/officeDocument/2006/relationships/tags" Target="../tags/tag9.xml"/><Relationship Id="rId1" Type="http://schemas.openxmlformats.org/officeDocument/2006/relationships/tags" Target="../tags/tag8.xml"/><Relationship Id="rId6" Type="http://schemas.microsoft.com/office/2007/relationships/hdphoto" Target="../media/hdphoto2.wdp"/><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27.jpe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g object 18"/>
          <p:cNvPicPr/>
          <p:nvPr/>
        </p:nvPicPr>
        <p:blipFill>
          <a:blip r:embed="rId2" cstate="email">
            <a:extLst>
              <a:ext uri="{28A0092B-C50C-407E-A947-70E740481C1C}">
                <a14:useLocalDpi xmlns:a14="http://schemas.microsoft.com/office/drawing/2010/main"/>
              </a:ext>
            </a:extLst>
          </a:blip>
          <a:stretch>
            <a:fillRect/>
          </a:stretch>
        </p:blipFill>
        <p:spPr>
          <a:xfrm>
            <a:off x="1" y="1195730"/>
            <a:ext cx="9906000" cy="4475480"/>
          </a:xfrm>
          <a:prstGeom prst="rect">
            <a:avLst/>
          </a:prstGeom>
        </p:spPr>
      </p:pic>
      <p:sp>
        <p:nvSpPr>
          <p:cNvPr id="4" name="TextBox 22"/>
          <p:cNvSpPr txBox="1">
            <a:spLocks noChangeArrowheads="1"/>
          </p:cNvSpPr>
          <p:nvPr/>
        </p:nvSpPr>
        <p:spPr bwMode="auto">
          <a:xfrm>
            <a:off x="560512" y="2420888"/>
            <a:ext cx="7958137" cy="13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lgn="just">
              <a:buNone/>
              <a:defRPr/>
            </a:pPr>
            <a:r>
              <a:rPr lang="ru-RU" sz="1600" b="1" dirty="0" smtClean="0">
                <a:latin typeface="Arial" panose="020B0604020202020204" pitchFamily="34" charset="0"/>
              </a:rPr>
              <a:t>ТРЕБОВАНИЯ К ПРОЕКТНО-СМЕТНОЙ ДОКУМЕНТАЦИИ </a:t>
            </a:r>
          </a:p>
          <a:p>
            <a:pPr algn="just">
              <a:buNone/>
              <a:defRPr/>
            </a:pPr>
            <a:r>
              <a:rPr lang="ru-RU" sz="1600" dirty="0" smtClean="0">
                <a:latin typeface="Arial" panose="020B0604020202020204" pitchFamily="34" charset="0"/>
              </a:rPr>
              <a:t>В РАМКАХ КРЕДИТНОГО ПРОДУКТА «ИПОТЕЧНЫЙ КРЕДИТ С ЛЬГОТНОЙ ПРОЦЕНТНОЙ СТАВКОЙ ДЛЯ ГРАЖДАН РОССИЙСКОЙ ФЕДЕРАЦИИ НА СТРОИТЕЛЬСТВО (ПРИОБРЕТЕНИЕ) ЖИЛОГО ПОМЕЩЕНИЯ НА СЕЛЬСКИХ ТЕРРИТОРИЯХ»</a:t>
            </a:r>
            <a:endParaRPr lang="ru-RU" altLang="ru-RU" sz="1600" dirty="0">
              <a:latin typeface="Arial" panose="020B0604020202020204" pitchFamily="34" charset="0"/>
            </a:endParaRPr>
          </a:p>
        </p:txBody>
      </p:sp>
      <p:sp>
        <p:nvSpPr>
          <p:cNvPr id="10" name="Прямоугольник 9">
            <a:extLst>
              <a:ext uri="{FF2B5EF4-FFF2-40B4-BE49-F238E27FC236}">
                <a16:creationId xmlns:a16="http://schemas.microsoft.com/office/drawing/2014/main" xmlns="" id="{D674CA2C-3094-0C4C-BAA0-3522F3FEA32A}"/>
              </a:ext>
            </a:extLst>
          </p:cNvPr>
          <p:cNvSpPr/>
          <p:nvPr userDrawn="1"/>
        </p:nvSpPr>
        <p:spPr bwMode="auto">
          <a:xfrm>
            <a:off x="422008" y="2428934"/>
            <a:ext cx="60664" cy="1241727"/>
          </a:xfrm>
          <a:prstGeom prst="rect">
            <a:avLst/>
          </a:prstGeom>
          <a:solidFill>
            <a:srgbClr val="FFD10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pic>
        <p:nvPicPr>
          <p:cNvPr id="16" name="Рисунок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886" y="5949280"/>
            <a:ext cx="2562890" cy="746253"/>
          </a:xfrm>
          <a:prstGeom prst="rect">
            <a:avLst/>
          </a:prstGeom>
        </p:spPr>
      </p:pic>
    </p:spTree>
    <p:extLst>
      <p:ext uri="{BB962C8B-B14F-4D97-AF65-F5344CB8AC3E}">
        <p14:creationId xmlns:p14="http://schemas.microsoft.com/office/powerpoint/2010/main" val="3018482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5529064" y="2098643"/>
            <a:ext cx="4468312" cy="2978874"/>
          </a:xfrm>
          <a:prstGeom prst="rect">
            <a:avLst/>
          </a:prstGeom>
        </p:spPr>
      </p:pic>
      <p:sp>
        <p:nvSpPr>
          <p:cNvPr id="4098" name="TextBox 3"/>
          <p:cNvSpPr txBox="1">
            <a:spLocks noChangeArrowheads="1"/>
          </p:cNvSpPr>
          <p:nvPr/>
        </p:nvSpPr>
        <p:spPr bwMode="auto">
          <a:xfrm>
            <a:off x="522288" y="1889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eaLnBrk="1" hangingPunct="1">
              <a:buFont typeface="Arial" panose="020B0604020202020204" pitchFamily="34" charset="0"/>
              <a:buNone/>
              <a:defRPr sz="1600" b="1">
                <a:latin typeface="Arial" panose="020B0604020202020204" pitchFamily="34" charset="0"/>
              </a:defRPr>
            </a:lvl1pPr>
            <a:lvl2pPr marL="742950" indent="-285750">
              <a:spcBef>
                <a:spcPct val="20000"/>
              </a:spcBef>
              <a:buFont typeface="Arial" panose="020B0604020202020204" pitchFamily="34" charset="0"/>
              <a:buChar char="–"/>
              <a:defRPr sz="3000"/>
            </a:lvl2pPr>
            <a:lvl3pPr marL="1143000" indent="-228600">
              <a:spcBef>
                <a:spcPct val="20000"/>
              </a:spcBef>
              <a:buFont typeface="Arial" panose="020B0604020202020204" pitchFamily="34" charset="0"/>
              <a:buChar char="•"/>
              <a:defRPr sz="2600"/>
            </a:lvl3pPr>
            <a:lvl4pPr marL="1600200" indent="-228600">
              <a:spcBef>
                <a:spcPct val="20000"/>
              </a:spcBef>
              <a:buFont typeface="Arial" panose="020B0604020202020204" pitchFamily="34" charset="0"/>
              <a:buChar char="–"/>
              <a:defRPr sz="2100"/>
            </a:lvl4pPr>
            <a:lvl5pPr marL="2057400" indent="-228600">
              <a:spcBef>
                <a:spcPct val="20000"/>
              </a:spcBef>
              <a:buFont typeface="Arial" panose="020B0604020202020204" pitchFamily="34" charset="0"/>
              <a:buChar char="»"/>
              <a:defRPr sz="2100"/>
            </a:lvl5pPr>
            <a:lvl6pPr marL="2514600" indent="-228600" eaLnBrk="0" fontAlgn="base" hangingPunct="0">
              <a:spcBef>
                <a:spcPct val="20000"/>
              </a:spcBef>
              <a:spcAft>
                <a:spcPct val="0"/>
              </a:spcAft>
              <a:buFont typeface="Arial" panose="020B0604020202020204" pitchFamily="34" charset="0"/>
              <a:buChar char="»"/>
              <a:defRPr sz="2100"/>
            </a:lvl6pPr>
            <a:lvl7pPr marL="2971800" indent="-228600" eaLnBrk="0" fontAlgn="base" hangingPunct="0">
              <a:spcBef>
                <a:spcPct val="20000"/>
              </a:spcBef>
              <a:spcAft>
                <a:spcPct val="0"/>
              </a:spcAft>
              <a:buFont typeface="Arial" panose="020B0604020202020204" pitchFamily="34" charset="0"/>
              <a:buChar char="»"/>
              <a:defRPr sz="2100"/>
            </a:lvl7pPr>
            <a:lvl8pPr marL="3429000" indent="-228600" eaLnBrk="0" fontAlgn="base" hangingPunct="0">
              <a:spcBef>
                <a:spcPct val="20000"/>
              </a:spcBef>
              <a:spcAft>
                <a:spcPct val="0"/>
              </a:spcAft>
              <a:buFont typeface="Arial" panose="020B0604020202020204" pitchFamily="34" charset="0"/>
              <a:buChar char="»"/>
              <a:defRPr sz="2100"/>
            </a:lvl8pPr>
            <a:lvl9pPr marL="3886200" indent="-228600" eaLnBrk="0" fontAlgn="base" hangingPunct="0">
              <a:spcBef>
                <a:spcPct val="20000"/>
              </a:spcBef>
              <a:spcAft>
                <a:spcPct val="0"/>
              </a:spcAft>
              <a:buFont typeface="Arial" panose="020B0604020202020204" pitchFamily="34" charset="0"/>
              <a:buChar char="»"/>
              <a:defRPr sz="2100"/>
            </a:lvl9pPr>
          </a:lstStyle>
          <a:p>
            <a:r>
              <a:rPr lang="ru-RU" altLang="ru-RU" dirty="0"/>
              <a:t>ТРЕБОВАНИЯ К </a:t>
            </a:r>
            <a:r>
              <a:rPr lang="ru-RU" altLang="ru-RU" dirty="0" smtClean="0"/>
              <a:t>ПОДРЯДНЫМ И СУБПОДРЯДНЫМ ОРГАНИЗАЦИЯМ</a:t>
            </a:r>
            <a:endParaRPr lang="ru-RU" altLang="ru-RU" dirty="0"/>
          </a:p>
        </p:txBody>
      </p:sp>
      <p:sp>
        <p:nvSpPr>
          <p:cNvPr id="4101" name="Номер слайда 3"/>
          <p:cNvSpPr>
            <a:spLocks noGrp="1"/>
          </p:cNvSpPr>
          <p:nvPr>
            <p:ph type="sldNum" sz="quarter" idx="12"/>
          </p:nvPr>
        </p:nvSpPr>
        <p:spPr bwMode="auto">
          <a:xfrm>
            <a:off x="7566025" y="6530975"/>
            <a:ext cx="2311400"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18" rIns="99038" bIns="49518"/>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803275" indent="-307975">
              <a:spcBef>
                <a:spcPct val="20000"/>
              </a:spcBef>
              <a:buFont typeface="Arial" panose="020B0604020202020204" pitchFamily="34" charset="0"/>
              <a:buChar char="–"/>
              <a:defRPr sz="3000">
                <a:solidFill>
                  <a:schemeClr val="tx1"/>
                </a:solidFill>
                <a:latin typeface="Calibri" panose="020F0502020204030204" pitchFamily="34" charset="0"/>
              </a:defRPr>
            </a:lvl2pPr>
            <a:lvl3pPr marL="1236663" indent="-246063">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1963" indent="-246063">
              <a:spcBef>
                <a:spcPct val="20000"/>
              </a:spcBef>
              <a:buFont typeface="Arial" panose="020B0604020202020204" pitchFamily="34" charset="0"/>
              <a:buChar char="–"/>
              <a:defRPr sz="2100">
                <a:solidFill>
                  <a:schemeClr val="tx1"/>
                </a:solidFill>
                <a:latin typeface="Calibri" panose="020F0502020204030204" pitchFamily="34" charset="0"/>
              </a:defRPr>
            </a:lvl4pPr>
            <a:lvl5pPr marL="2227263" indent="-246063">
              <a:spcBef>
                <a:spcPct val="20000"/>
              </a:spcBef>
              <a:buFont typeface="Arial" panose="020B0604020202020204" pitchFamily="34" charset="0"/>
              <a:buChar char="»"/>
              <a:defRPr sz="2100">
                <a:solidFill>
                  <a:schemeClr val="tx1"/>
                </a:solidFill>
                <a:latin typeface="Calibri" panose="020F0502020204030204" pitchFamily="34" charset="0"/>
              </a:defRPr>
            </a:lvl5pPr>
            <a:lvl6pPr marL="26844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31416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5988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40560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spcBef>
                <a:spcPct val="0"/>
              </a:spcBef>
              <a:buFontTx/>
              <a:buNone/>
            </a:pPr>
            <a:fld id="{6F3BBF59-1180-4A91-994A-C650FFF7E75A}" type="slidenum">
              <a:rPr lang="en-US" altLang="ru-RU" sz="1000" b="1" smtClean="0">
                <a:solidFill>
                  <a:srgbClr val="19502E"/>
                </a:solidFill>
                <a:latin typeface="Arial" panose="020B0604020202020204" pitchFamily="34" charset="0"/>
              </a:rPr>
              <a:pPr>
                <a:spcBef>
                  <a:spcPct val="0"/>
                </a:spcBef>
                <a:buFontTx/>
                <a:buNone/>
              </a:pPr>
              <a:t>10</a:t>
            </a:fld>
            <a:endParaRPr lang="en-US" altLang="ru-RU" sz="1000" b="1" dirty="0" smtClean="0">
              <a:solidFill>
                <a:srgbClr val="19502E"/>
              </a:solidFill>
              <a:latin typeface="Arial" panose="020B0604020202020204" pitchFamily="34" charset="0"/>
            </a:endParaRPr>
          </a:p>
        </p:txBody>
      </p:sp>
      <p:sp>
        <p:nvSpPr>
          <p:cNvPr id="14" name="Прямоугольник 13"/>
          <p:cNvSpPr/>
          <p:nvPr/>
        </p:nvSpPr>
        <p:spPr>
          <a:xfrm>
            <a:off x="530772" y="822766"/>
            <a:ext cx="4854028" cy="4770537"/>
          </a:xfrm>
          <a:prstGeom prst="rect">
            <a:avLst/>
          </a:prstGeom>
        </p:spPr>
        <p:txBody>
          <a:bodyPr wrap="square">
            <a:spAutoFit/>
          </a:bodyPr>
          <a:lstStyle/>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smtClean="0">
                <a:latin typeface="Arial" panose="020B0604020202020204" pitchFamily="34" charset="0"/>
                <a:ea typeface="Proxima Nova" charset="0"/>
              </a:rPr>
              <a:t>Подрядная </a:t>
            </a:r>
            <a:r>
              <a:rPr lang="ru-RU" sz="1300" spc="-20" dirty="0">
                <a:latin typeface="Arial" panose="020B0604020202020204" pitchFamily="34" charset="0"/>
                <a:ea typeface="Proxima Nova" charset="0"/>
              </a:rPr>
              <a:t>организация и </a:t>
            </a:r>
            <a:r>
              <a:rPr lang="ru-RU" sz="1300" spc="-20" dirty="0" smtClean="0">
                <a:latin typeface="Arial" panose="020B0604020202020204" pitchFamily="34" charset="0"/>
                <a:ea typeface="Proxima Nova" charset="0"/>
              </a:rPr>
              <a:t>субподрядная организация не должны </a:t>
            </a:r>
            <a:r>
              <a:rPr lang="ru-RU" sz="1300" spc="-20" dirty="0">
                <a:latin typeface="Arial" panose="020B0604020202020204" pitchFamily="34" charset="0"/>
                <a:ea typeface="Proxima Nova" charset="0"/>
              </a:rPr>
              <a:t>находиться на стадии </a:t>
            </a:r>
            <a:r>
              <a:rPr lang="ru-RU" sz="1300" spc="-20" dirty="0" smtClean="0">
                <a:latin typeface="Arial" panose="020B0604020202020204" pitchFamily="34" charset="0"/>
                <a:ea typeface="Proxima Nova" charset="0"/>
              </a:rPr>
              <a:t>реорганизации/ликвидации</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smtClean="0">
                <a:latin typeface="Arial" panose="020B0604020202020204" pitchFamily="34" charset="0"/>
                <a:ea typeface="Proxima Nova" charset="0"/>
              </a:rPr>
              <a:t>Отсутствие </a:t>
            </a:r>
            <a:r>
              <a:rPr lang="ru-RU" sz="1300" spc="-20" dirty="0">
                <a:latin typeface="Arial" panose="020B0604020202020204" pitchFamily="34" charset="0"/>
                <a:ea typeface="Proxima Nova" charset="0"/>
              </a:rPr>
              <a:t>неоконченных исполнительных производств на общую сумму </a:t>
            </a:r>
            <a:r>
              <a:rPr lang="en-US" sz="1300" spc="-20" dirty="0" smtClean="0">
                <a:latin typeface="Arial" panose="020B0604020202020204" pitchFamily="34" charset="0"/>
                <a:ea typeface="Proxima Nova" charset="0"/>
              </a:rPr>
              <a:t>&gt;</a:t>
            </a:r>
            <a:r>
              <a:rPr lang="ru-RU" sz="1300" spc="-20" dirty="0" smtClean="0">
                <a:latin typeface="Arial" panose="020B0604020202020204" pitchFamily="34" charset="0"/>
                <a:ea typeface="Proxima Nova" charset="0"/>
              </a:rPr>
              <a:t> 300 тыс. рублей</a:t>
            </a:r>
            <a:endParaRPr lang="ru-RU" sz="1300" spc="-20" dirty="0">
              <a:latin typeface="Arial" panose="020B0604020202020204" pitchFamily="34" charset="0"/>
              <a:ea typeface="Proxima Nova" charset="0"/>
            </a:endParaRPr>
          </a:p>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a:latin typeface="Arial" panose="020B0604020202020204" pitchFamily="34" charset="0"/>
                <a:ea typeface="Proxima Nova" charset="0"/>
              </a:rPr>
              <a:t>Отсутствие исков со стороны подрядной организации к субподрядной организации, а также со стороны субподрядной организации к подрядной организации</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smtClean="0">
                <a:latin typeface="Arial" panose="020B0604020202020204" pitchFamily="34" charset="0"/>
                <a:ea typeface="Proxima Nova" charset="0"/>
              </a:rPr>
              <a:t>Отсутствие </a:t>
            </a:r>
            <a:r>
              <a:rPr lang="ru-RU" sz="1300" spc="-20" dirty="0">
                <a:latin typeface="Arial" panose="020B0604020202020204" pitchFamily="34" charset="0"/>
                <a:ea typeface="Proxima Nova" charset="0"/>
              </a:rPr>
              <a:t>судебных исков, связанных с налоговыми </a:t>
            </a:r>
            <a:r>
              <a:rPr lang="ru-RU" sz="1300" spc="-20" dirty="0" smtClean="0">
                <a:latin typeface="Arial" panose="020B0604020202020204" pitchFamily="34" charset="0"/>
                <a:ea typeface="Proxima Nova" charset="0"/>
              </a:rPr>
              <a:t>правонарушениями и/или банкротством организации</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smtClean="0">
                <a:latin typeface="Arial" panose="020B0604020202020204" pitchFamily="34" charset="0"/>
                <a:ea typeface="Proxima Nova" charset="0"/>
              </a:rPr>
              <a:t>Руководитель </a:t>
            </a:r>
            <a:r>
              <a:rPr lang="ru-RU" sz="1300" spc="-20" dirty="0">
                <a:latin typeface="Arial" panose="020B0604020202020204" pitchFamily="34" charset="0"/>
                <a:ea typeface="Proxima Nova" charset="0"/>
              </a:rPr>
              <a:t>организации и главный бухгалтер не может иметь неснятую или непогашенную судимость за преступления в сфере экономической деятельности или преступления против государственной </a:t>
            </a:r>
            <a:r>
              <a:rPr lang="ru-RU" sz="1300" spc="-20" dirty="0" smtClean="0">
                <a:latin typeface="Arial" panose="020B0604020202020204" pitchFamily="34" charset="0"/>
                <a:ea typeface="Proxima Nova" charset="0"/>
              </a:rPr>
              <a:t>власти</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smtClean="0">
                <a:latin typeface="Arial" panose="020B0604020202020204" pitchFamily="34" charset="0"/>
                <a:ea typeface="Proxima Nova" charset="0"/>
              </a:rPr>
              <a:t>Отсутствие в реестрах </a:t>
            </a:r>
            <a:r>
              <a:rPr lang="ru-RU" sz="1300" spc="-20" dirty="0">
                <a:latin typeface="Arial" panose="020B0604020202020204" pitchFamily="34" charset="0"/>
                <a:ea typeface="Proxima Nova" charset="0"/>
              </a:rPr>
              <a:t>недобросовестных </a:t>
            </a:r>
            <a:r>
              <a:rPr lang="ru-RU" sz="1300" spc="-20" dirty="0" smtClean="0">
                <a:latin typeface="Arial" panose="020B0604020202020204" pitchFamily="34" charset="0"/>
                <a:ea typeface="Proxima Nova" charset="0"/>
              </a:rPr>
              <a:t>поставщиков*</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a:latin typeface="Arial" panose="020B0604020202020204" pitchFamily="34" charset="0"/>
                <a:ea typeface="Proxima Nova" charset="0"/>
              </a:rPr>
              <a:t>Отсутствие в открытых источниках негативной информации о подрядной организации (ее учредителях</a:t>
            </a:r>
            <a:r>
              <a:rPr lang="ru-RU" sz="1300" spc="-20" dirty="0" smtClean="0">
                <a:latin typeface="Arial" panose="020B0604020202020204" pitchFamily="34" charset="0"/>
                <a:ea typeface="Proxima Nova" charset="0"/>
              </a:rPr>
              <a:t>)</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a:latin typeface="Arial" panose="020B0604020202020204" pitchFamily="34" charset="0"/>
                <a:ea typeface="Proxima Nova" charset="0"/>
              </a:rPr>
              <a:t>Наличие необходимых разрешительных документов </a:t>
            </a:r>
            <a:r>
              <a:rPr lang="ru-RU" sz="1300" spc="-20" dirty="0" smtClean="0">
                <a:latin typeface="Arial" panose="020B0604020202020204" pitchFamily="34" charset="0"/>
                <a:ea typeface="Proxima Nova" charset="0"/>
              </a:rPr>
              <a:t>на </a:t>
            </a:r>
            <a:r>
              <a:rPr lang="ru-RU" sz="1300" spc="-20" dirty="0">
                <a:latin typeface="Arial" panose="020B0604020202020204" pitchFamily="34" charset="0"/>
                <a:ea typeface="Proxima Nova" charset="0"/>
              </a:rPr>
              <a:t>право выполнения </a:t>
            </a:r>
            <a:r>
              <a:rPr lang="ru-RU" sz="1300" spc="-20" dirty="0" smtClean="0">
                <a:latin typeface="Arial" panose="020B0604020202020204" pitchFamily="34" charset="0"/>
                <a:ea typeface="Proxima Nova" charset="0"/>
              </a:rPr>
              <a:t>инженерных работ</a:t>
            </a:r>
            <a:endParaRPr lang="ru-RU" sz="1300" spc="-20" dirty="0">
              <a:latin typeface="Arial" panose="020B0604020202020204" pitchFamily="34" charset="0"/>
              <a:ea typeface="Proxima Nova" charset="0"/>
            </a:endParaRPr>
          </a:p>
        </p:txBody>
      </p:sp>
      <p:sp>
        <p:nvSpPr>
          <p:cNvPr id="13" name="Rectangle 8"/>
          <p:cNvSpPr>
            <a:spLocks noChangeArrowheads="1"/>
          </p:cNvSpPr>
          <p:nvPr>
            <p:custDataLst>
              <p:tags r:id="rId1"/>
            </p:custDataLst>
          </p:nvPr>
        </p:nvSpPr>
        <p:spPr bwMode="gray">
          <a:xfrm>
            <a:off x="5099744" y="5709736"/>
            <a:ext cx="4605784" cy="815608"/>
          </a:xfrm>
          <a:prstGeom prst="rect">
            <a:avLst/>
          </a:prstGeom>
          <a:noFill/>
          <a:ln w="9525">
            <a:noFill/>
            <a:miter lim="800000"/>
            <a:headEnd/>
            <a:tailEnd/>
          </a:ln>
        </p:spPr>
        <p:txBody>
          <a:bodyPr wrap="square" lIns="0" tIns="0" rIns="0" bIns="0">
            <a:spAutoFit/>
          </a:bodyPr>
          <a:lstStyle/>
          <a:p>
            <a:pPr marL="285750" algn="just">
              <a:spcBef>
                <a:spcPts val="300"/>
              </a:spcBef>
              <a:spcAft>
                <a:spcPts val="300"/>
              </a:spcAft>
              <a:buClr>
                <a:srgbClr val="FFC000"/>
              </a:buClr>
              <a:buSzPct val="100000"/>
            </a:pPr>
            <a:r>
              <a:rPr lang="ru-RU" sz="800" dirty="0" smtClean="0">
                <a:latin typeface="Arial" panose="020B0604020202020204" pitchFamily="34" charset="0"/>
              </a:rPr>
              <a:t>*</a:t>
            </a:r>
            <a:r>
              <a:rPr lang="ru-RU" sz="800" spc="-20" dirty="0" smtClean="0">
                <a:latin typeface="Arial" panose="020B0604020202020204" pitchFamily="34" charset="0"/>
                <a:ea typeface="Proxima Nova" charset="0"/>
              </a:rPr>
              <a:t>В </a:t>
            </a:r>
            <a:r>
              <a:rPr lang="ru-RU" sz="800" spc="-20" dirty="0">
                <a:latin typeface="Arial" panose="020B0604020202020204" pitchFamily="34" charset="0"/>
                <a:ea typeface="Proxima Nova" charset="0"/>
              </a:rPr>
              <a:t>соответствии с Федеральным законом от 18.07.2011 № 223 «О закупках товаров, работ, услуг отдельными видами юридических лиц», в реестре недобросовестных поставщиков (подрядчиков, исполнителей</a:t>
            </a:r>
            <a:r>
              <a:rPr lang="ru-RU" sz="800" spc="-20" dirty="0" smtClean="0">
                <a:latin typeface="Arial" panose="020B0604020202020204" pitchFamily="34" charset="0"/>
                <a:ea typeface="Proxima Nova" charset="0"/>
              </a:rPr>
              <a:t>) и в </a:t>
            </a:r>
            <a:r>
              <a:rPr lang="ru-RU" sz="800" spc="-20" dirty="0">
                <a:latin typeface="Arial" panose="020B0604020202020204" pitchFamily="34" charset="0"/>
                <a:ea typeface="Proxima Nova" charset="0"/>
              </a:rPr>
              <a:t>соответствии с Федеральным законом от 05.04.2013 № 44 «О контрактной системе в сфере закупок товаров, работ, услуг для обеспечения государственных и муниципальных нужд»</a:t>
            </a:r>
            <a:endParaRPr lang="ru-RU" sz="800" dirty="0">
              <a:latin typeface="Arial" panose="020B0604020202020204" pitchFamily="34" charset="0"/>
            </a:endParaRPr>
          </a:p>
          <a:p>
            <a:pPr marL="285750" fontAlgn="base">
              <a:spcBef>
                <a:spcPts val="300"/>
              </a:spcBef>
              <a:spcAft>
                <a:spcPts val="300"/>
              </a:spcAft>
              <a:buClr>
                <a:srgbClr val="FFC000"/>
              </a:buClr>
              <a:buSzPct val="100000"/>
            </a:pPr>
            <a:endParaRPr lang="ru-RU" sz="800" dirty="0" smtClean="0">
              <a:latin typeface="Arial" panose="020B0604020202020204" pitchFamily="34" charset="0"/>
            </a:endParaRPr>
          </a:p>
        </p:txBody>
      </p:sp>
    </p:spTree>
    <p:extLst>
      <p:ext uri="{BB962C8B-B14F-4D97-AF65-F5344CB8AC3E}">
        <p14:creationId xmlns:p14="http://schemas.microsoft.com/office/powerpoint/2010/main" val="922996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tretch>
            <a:fillRect/>
          </a:stretch>
        </p:blipFill>
        <p:spPr>
          <a:xfrm>
            <a:off x="1928663" y="1045581"/>
            <a:ext cx="6265833" cy="5335747"/>
          </a:xfrm>
          <a:prstGeom prst="rect">
            <a:avLst/>
          </a:prstGeom>
        </p:spPr>
      </p:pic>
      <p:sp>
        <p:nvSpPr>
          <p:cNvPr id="4098" name="TextBox 3"/>
          <p:cNvSpPr txBox="1">
            <a:spLocks noChangeArrowheads="1"/>
          </p:cNvSpPr>
          <p:nvPr/>
        </p:nvSpPr>
        <p:spPr bwMode="auto">
          <a:xfrm>
            <a:off x="522288" y="1889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eaLnBrk="1" hangingPunct="1">
              <a:buFont typeface="Arial" panose="020B0604020202020204" pitchFamily="34" charset="0"/>
              <a:buNone/>
              <a:defRPr sz="1600" b="1">
                <a:latin typeface="Arial" panose="020B0604020202020204" pitchFamily="34" charset="0"/>
              </a:defRPr>
            </a:lvl1pPr>
            <a:lvl2pPr marL="742950" indent="-285750">
              <a:spcBef>
                <a:spcPct val="20000"/>
              </a:spcBef>
              <a:buFont typeface="Arial" panose="020B0604020202020204" pitchFamily="34" charset="0"/>
              <a:buChar char="–"/>
              <a:defRPr sz="3000"/>
            </a:lvl2pPr>
            <a:lvl3pPr marL="1143000" indent="-228600">
              <a:spcBef>
                <a:spcPct val="20000"/>
              </a:spcBef>
              <a:buFont typeface="Arial" panose="020B0604020202020204" pitchFamily="34" charset="0"/>
              <a:buChar char="•"/>
              <a:defRPr sz="2600"/>
            </a:lvl3pPr>
            <a:lvl4pPr marL="1600200" indent="-228600">
              <a:spcBef>
                <a:spcPct val="20000"/>
              </a:spcBef>
              <a:buFont typeface="Arial" panose="020B0604020202020204" pitchFamily="34" charset="0"/>
              <a:buChar char="–"/>
              <a:defRPr sz="2100"/>
            </a:lvl4pPr>
            <a:lvl5pPr marL="2057400" indent="-228600">
              <a:spcBef>
                <a:spcPct val="20000"/>
              </a:spcBef>
              <a:buFont typeface="Arial" panose="020B0604020202020204" pitchFamily="34" charset="0"/>
              <a:buChar char="»"/>
              <a:defRPr sz="2100"/>
            </a:lvl5pPr>
            <a:lvl6pPr marL="2514600" indent="-228600" eaLnBrk="0" fontAlgn="base" hangingPunct="0">
              <a:spcBef>
                <a:spcPct val="20000"/>
              </a:spcBef>
              <a:spcAft>
                <a:spcPct val="0"/>
              </a:spcAft>
              <a:buFont typeface="Arial" panose="020B0604020202020204" pitchFamily="34" charset="0"/>
              <a:buChar char="»"/>
              <a:defRPr sz="2100"/>
            </a:lvl6pPr>
            <a:lvl7pPr marL="2971800" indent="-228600" eaLnBrk="0" fontAlgn="base" hangingPunct="0">
              <a:spcBef>
                <a:spcPct val="20000"/>
              </a:spcBef>
              <a:spcAft>
                <a:spcPct val="0"/>
              </a:spcAft>
              <a:buFont typeface="Arial" panose="020B0604020202020204" pitchFamily="34" charset="0"/>
              <a:buChar char="»"/>
              <a:defRPr sz="2100"/>
            </a:lvl7pPr>
            <a:lvl8pPr marL="3429000" indent="-228600" eaLnBrk="0" fontAlgn="base" hangingPunct="0">
              <a:spcBef>
                <a:spcPct val="20000"/>
              </a:spcBef>
              <a:spcAft>
                <a:spcPct val="0"/>
              </a:spcAft>
              <a:buFont typeface="Arial" panose="020B0604020202020204" pitchFamily="34" charset="0"/>
              <a:buChar char="»"/>
              <a:defRPr sz="2100"/>
            </a:lvl8pPr>
            <a:lvl9pPr marL="3886200" indent="-228600" eaLnBrk="0" fontAlgn="base" hangingPunct="0">
              <a:spcBef>
                <a:spcPct val="20000"/>
              </a:spcBef>
              <a:spcAft>
                <a:spcPct val="0"/>
              </a:spcAft>
              <a:buFont typeface="Arial" panose="020B0604020202020204" pitchFamily="34" charset="0"/>
              <a:buChar char="»"/>
              <a:defRPr sz="2100"/>
            </a:lvl9pPr>
          </a:lstStyle>
          <a:p>
            <a:r>
              <a:rPr lang="ru-RU" altLang="ru-RU" dirty="0"/>
              <a:t>ИТОГОВЫЙ ПРОЕКТ</a:t>
            </a:r>
          </a:p>
        </p:txBody>
      </p:sp>
      <p:sp>
        <p:nvSpPr>
          <p:cNvPr id="4101" name="Номер слайда 3"/>
          <p:cNvSpPr>
            <a:spLocks noGrp="1"/>
          </p:cNvSpPr>
          <p:nvPr>
            <p:ph type="sldNum" sz="quarter" idx="12"/>
          </p:nvPr>
        </p:nvSpPr>
        <p:spPr bwMode="auto">
          <a:xfrm>
            <a:off x="7566025" y="6530975"/>
            <a:ext cx="2311400"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18" rIns="99038" bIns="49518"/>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803275" indent="-307975">
              <a:spcBef>
                <a:spcPct val="20000"/>
              </a:spcBef>
              <a:buFont typeface="Arial" panose="020B0604020202020204" pitchFamily="34" charset="0"/>
              <a:buChar char="–"/>
              <a:defRPr sz="3000">
                <a:solidFill>
                  <a:schemeClr val="tx1"/>
                </a:solidFill>
                <a:latin typeface="Calibri" panose="020F0502020204030204" pitchFamily="34" charset="0"/>
              </a:defRPr>
            </a:lvl2pPr>
            <a:lvl3pPr marL="1236663" indent="-246063">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1963" indent="-246063">
              <a:spcBef>
                <a:spcPct val="20000"/>
              </a:spcBef>
              <a:buFont typeface="Arial" panose="020B0604020202020204" pitchFamily="34" charset="0"/>
              <a:buChar char="–"/>
              <a:defRPr sz="2100">
                <a:solidFill>
                  <a:schemeClr val="tx1"/>
                </a:solidFill>
                <a:latin typeface="Calibri" panose="020F0502020204030204" pitchFamily="34" charset="0"/>
              </a:defRPr>
            </a:lvl4pPr>
            <a:lvl5pPr marL="2227263" indent="-246063">
              <a:spcBef>
                <a:spcPct val="20000"/>
              </a:spcBef>
              <a:buFont typeface="Arial" panose="020B0604020202020204" pitchFamily="34" charset="0"/>
              <a:buChar char="»"/>
              <a:defRPr sz="2100">
                <a:solidFill>
                  <a:schemeClr val="tx1"/>
                </a:solidFill>
                <a:latin typeface="Calibri" panose="020F0502020204030204" pitchFamily="34" charset="0"/>
              </a:defRPr>
            </a:lvl5pPr>
            <a:lvl6pPr marL="26844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31416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5988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40560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spcBef>
                <a:spcPct val="0"/>
              </a:spcBef>
              <a:buFontTx/>
              <a:buNone/>
            </a:pPr>
            <a:fld id="{6F3BBF59-1180-4A91-994A-C650FFF7E75A}" type="slidenum">
              <a:rPr lang="en-US" altLang="ru-RU" sz="1000" b="1" smtClean="0">
                <a:solidFill>
                  <a:srgbClr val="19502E"/>
                </a:solidFill>
                <a:latin typeface="Arial" panose="020B0604020202020204" pitchFamily="34" charset="0"/>
              </a:rPr>
              <a:pPr>
                <a:spcBef>
                  <a:spcPct val="0"/>
                </a:spcBef>
                <a:buFontTx/>
                <a:buNone/>
              </a:pPr>
              <a:t>11</a:t>
            </a:fld>
            <a:endParaRPr lang="en-US" altLang="ru-RU" sz="1000" b="1" dirty="0" smtClean="0">
              <a:solidFill>
                <a:srgbClr val="19502E"/>
              </a:solidFill>
              <a:latin typeface="Arial" panose="020B0604020202020204" pitchFamily="34" charset="0"/>
            </a:endParaRPr>
          </a:p>
        </p:txBody>
      </p:sp>
      <p:sp>
        <p:nvSpPr>
          <p:cNvPr id="15" name="Rectangle 8"/>
          <p:cNvSpPr>
            <a:spLocks noChangeArrowheads="1"/>
          </p:cNvSpPr>
          <p:nvPr>
            <p:custDataLst>
              <p:tags r:id="rId1"/>
            </p:custDataLst>
          </p:nvPr>
        </p:nvSpPr>
        <p:spPr bwMode="gray">
          <a:xfrm>
            <a:off x="631825" y="739539"/>
            <a:ext cx="8784976" cy="215444"/>
          </a:xfrm>
          <a:prstGeom prst="rect">
            <a:avLst/>
          </a:prstGeom>
          <a:noFill/>
          <a:ln w="9525">
            <a:noFill/>
            <a:miter lim="800000"/>
            <a:headEnd/>
            <a:tailEnd/>
          </a:ln>
        </p:spPr>
        <p:txBody>
          <a:bodyPr wrap="square" lIns="0" tIns="0" rIns="0" bIns="0">
            <a:spAutoFit/>
          </a:bodyPr>
          <a:lstStyle/>
          <a:p>
            <a:pPr fontAlgn="base">
              <a:buClr>
                <a:srgbClr val="2B6030"/>
              </a:buClr>
              <a:buSzPct val="150000"/>
            </a:pPr>
            <a:r>
              <a:rPr lang="ru-RU" sz="1400" b="1" dirty="0" smtClean="0">
                <a:latin typeface="Arial" panose="020B0604020202020204" pitchFamily="34" charset="0"/>
              </a:rPr>
              <a:t>Поэтапное содержание проектно-сметной документации одного из вариантов загородного дома</a:t>
            </a:r>
            <a:endParaRPr lang="ru-RU" sz="1050" dirty="0" smtClean="0">
              <a:latin typeface="Arial" panose="020B0604020202020204" pitchFamily="34" charset="0"/>
            </a:endParaRPr>
          </a:p>
        </p:txBody>
      </p:sp>
    </p:spTree>
    <p:extLst>
      <p:ext uri="{BB962C8B-B14F-4D97-AF65-F5344CB8AC3E}">
        <p14:creationId xmlns:p14="http://schemas.microsoft.com/office/powerpoint/2010/main" val="632889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522288" y="14319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eaLnBrk="1" hangingPunct="1">
              <a:buFont typeface="Arial" panose="020B0604020202020204" pitchFamily="34" charset="0"/>
              <a:buNone/>
              <a:defRPr sz="1600" b="1">
                <a:latin typeface="Arial" panose="020B0604020202020204" pitchFamily="34" charset="0"/>
              </a:defRPr>
            </a:lvl1pPr>
            <a:lvl2pPr marL="742950" indent="-285750">
              <a:spcBef>
                <a:spcPct val="20000"/>
              </a:spcBef>
              <a:buFont typeface="Arial" panose="020B0604020202020204" pitchFamily="34" charset="0"/>
              <a:buChar char="–"/>
              <a:defRPr sz="3000"/>
            </a:lvl2pPr>
            <a:lvl3pPr marL="1143000" indent="-228600">
              <a:spcBef>
                <a:spcPct val="20000"/>
              </a:spcBef>
              <a:buFont typeface="Arial" panose="020B0604020202020204" pitchFamily="34" charset="0"/>
              <a:buChar char="•"/>
              <a:defRPr sz="2600"/>
            </a:lvl3pPr>
            <a:lvl4pPr marL="1600200" indent="-228600">
              <a:spcBef>
                <a:spcPct val="20000"/>
              </a:spcBef>
              <a:buFont typeface="Arial" panose="020B0604020202020204" pitchFamily="34" charset="0"/>
              <a:buChar char="–"/>
              <a:defRPr sz="2100"/>
            </a:lvl4pPr>
            <a:lvl5pPr marL="2057400" indent="-228600">
              <a:spcBef>
                <a:spcPct val="20000"/>
              </a:spcBef>
              <a:buFont typeface="Arial" panose="020B0604020202020204" pitchFamily="34" charset="0"/>
              <a:buChar char="»"/>
              <a:defRPr sz="2100"/>
            </a:lvl5pPr>
            <a:lvl6pPr marL="2514600" indent="-228600" eaLnBrk="0" fontAlgn="base" hangingPunct="0">
              <a:spcBef>
                <a:spcPct val="20000"/>
              </a:spcBef>
              <a:spcAft>
                <a:spcPct val="0"/>
              </a:spcAft>
              <a:buFont typeface="Arial" panose="020B0604020202020204" pitchFamily="34" charset="0"/>
              <a:buChar char="»"/>
              <a:defRPr sz="2100"/>
            </a:lvl6pPr>
            <a:lvl7pPr marL="2971800" indent="-228600" eaLnBrk="0" fontAlgn="base" hangingPunct="0">
              <a:spcBef>
                <a:spcPct val="20000"/>
              </a:spcBef>
              <a:spcAft>
                <a:spcPct val="0"/>
              </a:spcAft>
              <a:buFont typeface="Arial" panose="020B0604020202020204" pitchFamily="34" charset="0"/>
              <a:buChar char="»"/>
              <a:defRPr sz="2100"/>
            </a:lvl7pPr>
            <a:lvl8pPr marL="3429000" indent="-228600" eaLnBrk="0" fontAlgn="base" hangingPunct="0">
              <a:spcBef>
                <a:spcPct val="20000"/>
              </a:spcBef>
              <a:spcAft>
                <a:spcPct val="0"/>
              </a:spcAft>
              <a:buFont typeface="Arial" panose="020B0604020202020204" pitchFamily="34" charset="0"/>
              <a:buChar char="»"/>
              <a:defRPr sz="2100"/>
            </a:lvl8pPr>
            <a:lvl9pPr marL="3886200" indent="-228600" eaLnBrk="0" fontAlgn="base" hangingPunct="0">
              <a:spcBef>
                <a:spcPct val="20000"/>
              </a:spcBef>
              <a:spcAft>
                <a:spcPct val="0"/>
              </a:spcAft>
              <a:buFont typeface="Arial" panose="020B0604020202020204" pitchFamily="34" charset="0"/>
              <a:buChar char="»"/>
              <a:defRPr sz="2100"/>
            </a:lvl9pPr>
          </a:lstStyle>
          <a:p>
            <a:r>
              <a:rPr lang="ru-RU" altLang="ru-RU" dirty="0" smtClean="0"/>
              <a:t>ОТВЕТЫ НА ЧАСТО ЗАДАВАЕМЫЕ ВОПРОСЫ</a:t>
            </a:r>
            <a:endParaRPr lang="ru-RU" altLang="ru-RU" dirty="0"/>
          </a:p>
        </p:txBody>
      </p:sp>
      <p:sp>
        <p:nvSpPr>
          <p:cNvPr id="4101" name="Номер слайда 3"/>
          <p:cNvSpPr>
            <a:spLocks noGrp="1"/>
          </p:cNvSpPr>
          <p:nvPr>
            <p:ph type="sldNum" sz="quarter" idx="12"/>
          </p:nvPr>
        </p:nvSpPr>
        <p:spPr bwMode="auto">
          <a:xfrm>
            <a:off x="7566025" y="6530975"/>
            <a:ext cx="2311400"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18" rIns="99038" bIns="49518"/>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803275" indent="-307975">
              <a:spcBef>
                <a:spcPct val="20000"/>
              </a:spcBef>
              <a:buFont typeface="Arial" panose="020B0604020202020204" pitchFamily="34" charset="0"/>
              <a:buChar char="–"/>
              <a:defRPr sz="3000">
                <a:solidFill>
                  <a:schemeClr val="tx1"/>
                </a:solidFill>
                <a:latin typeface="Calibri" panose="020F0502020204030204" pitchFamily="34" charset="0"/>
              </a:defRPr>
            </a:lvl2pPr>
            <a:lvl3pPr marL="1236663" indent="-246063">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1963" indent="-246063">
              <a:spcBef>
                <a:spcPct val="20000"/>
              </a:spcBef>
              <a:buFont typeface="Arial" panose="020B0604020202020204" pitchFamily="34" charset="0"/>
              <a:buChar char="–"/>
              <a:defRPr sz="2100">
                <a:solidFill>
                  <a:schemeClr val="tx1"/>
                </a:solidFill>
                <a:latin typeface="Calibri" panose="020F0502020204030204" pitchFamily="34" charset="0"/>
              </a:defRPr>
            </a:lvl4pPr>
            <a:lvl5pPr marL="2227263" indent="-246063">
              <a:spcBef>
                <a:spcPct val="20000"/>
              </a:spcBef>
              <a:buFont typeface="Arial" panose="020B0604020202020204" pitchFamily="34" charset="0"/>
              <a:buChar char="»"/>
              <a:defRPr sz="2100">
                <a:solidFill>
                  <a:schemeClr val="tx1"/>
                </a:solidFill>
                <a:latin typeface="Calibri" panose="020F0502020204030204" pitchFamily="34" charset="0"/>
              </a:defRPr>
            </a:lvl5pPr>
            <a:lvl6pPr marL="26844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31416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5988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40560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spcBef>
                <a:spcPct val="0"/>
              </a:spcBef>
              <a:buFontTx/>
              <a:buNone/>
            </a:pPr>
            <a:fld id="{6F3BBF59-1180-4A91-994A-C650FFF7E75A}" type="slidenum">
              <a:rPr lang="en-US" altLang="ru-RU" sz="1000" b="1" smtClean="0">
                <a:solidFill>
                  <a:srgbClr val="19502E"/>
                </a:solidFill>
                <a:latin typeface="Arial" panose="020B0604020202020204" pitchFamily="34" charset="0"/>
              </a:rPr>
              <a:pPr>
                <a:spcBef>
                  <a:spcPct val="0"/>
                </a:spcBef>
                <a:buFontTx/>
                <a:buNone/>
              </a:pPr>
              <a:t>12</a:t>
            </a:fld>
            <a:endParaRPr lang="en-US" altLang="ru-RU" sz="1000" b="1" dirty="0" smtClean="0">
              <a:solidFill>
                <a:srgbClr val="19502E"/>
              </a:solidFill>
              <a:latin typeface="Arial" panose="020B0604020202020204" pitchFamily="34" charset="0"/>
            </a:endParaRPr>
          </a:p>
        </p:txBody>
      </p:sp>
      <p:sp>
        <p:nvSpPr>
          <p:cNvPr id="8" name="Прямоугольник 7"/>
          <p:cNvSpPr/>
          <p:nvPr/>
        </p:nvSpPr>
        <p:spPr>
          <a:xfrm>
            <a:off x="4548384" y="548680"/>
            <a:ext cx="828698" cy="584775"/>
          </a:xfrm>
          <a:prstGeom prst="rect">
            <a:avLst/>
          </a:prstGeom>
          <a:noFill/>
        </p:spPr>
        <p:txBody>
          <a:bodyPr wrap="square" lIns="91440" tIns="45720" rIns="91440" bIns="45720">
            <a:spAutoFit/>
          </a:bodyPr>
          <a:lstStyle/>
          <a:p>
            <a:pPr algn="ctr"/>
            <a:r>
              <a:rPr lang="ru-RU"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0" name="Прямоугольник 9"/>
          <p:cNvSpPr/>
          <p:nvPr/>
        </p:nvSpPr>
        <p:spPr>
          <a:xfrm>
            <a:off x="533080" y="980728"/>
            <a:ext cx="9001000" cy="1169551"/>
          </a:xfrm>
          <a:prstGeom prst="rect">
            <a:avLst/>
          </a:prstGeom>
        </p:spPr>
        <p:txBody>
          <a:bodyPr wrap="square">
            <a:spAutoFit/>
          </a:bodyPr>
          <a:lstStyle/>
          <a:p>
            <a:pPr marL="285750" indent="-285750" algn="just">
              <a:spcBef>
                <a:spcPts val="0"/>
              </a:spcBef>
              <a:spcAft>
                <a:spcPts val="600"/>
              </a:spcAft>
              <a:buClr>
                <a:srgbClr val="FFC000"/>
              </a:buClr>
              <a:buSzPct val="100000"/>
              <a:buFont typeface="Wingdings" panose="05000000000000000000" pitchFamily="2" charset="2"/>
              <a:buChar char="q"/>
            </a:pPr>
            <a:r>
              <a:rPr lang="ru-RU" sz="1300" b="1" spc="-20" dirty="0">
                <a:latin typeface="Arial" panose="020B0604020202020204" pitchFamily="34" charset="0"/>
                <a:ea typeface="Proxima Nova" charset="0"/>
              </a:rPr>
              <a:t>Что относится к деревянным домам? Кредитуем ли строительство каркасных домов? </a:t>
            </a:r>
            <a:endParaRPr lang="ru-RU" sz="1300" b="1" spc="-20" dirty="0" smtClean="0">
              <a:latin typeface="Arial" panose="020B0604020202020204" pitchFamily="34" charset="0"/>
              <a:ea typeface="Proxima Nova" charset="0"/>
            </a:endParaRPr>
          </a:p>
          <a:p>
            <a:pPr algn="just">
              <a:spcBef>
                <a:spcPts val="0"/>
              </a:spcBef>
              <a:spcAft>
                <a:spcPts val="1200"/>
              </a:spcAft>
              <a:buClr>
                <a:srgbClr val="FFC000"/>
              </a:buClr>
              <a:buSzPct val="100000"/>
            </a:pPr>
            <a:r>
              <a:rPr lang="ru-RU" sz="1300" spc="-20" dirty="0" smtClean="0">
                <a:latin typeface="Arial" panose="020B0604020202020204" pitchFamily="34" charset="0"/>
                <a:ea typeface="Proxima Nova" charset="0"/>
              </a:rPr>
              <a:t>Ответ</a:t>
            </a:r>
            <a:r>
              <a:rPr lang="ru-RU" sz="1300" spc="-20" dirty="0">
                <a:latin typeface="Arial" panose="020B0604020202020204" pitchFamily="34" charset="0"/>
                <a:ea typeface="Proxima Nova" charset="0"/>
              </a:rPr>
              <a:t>: </a:t>
            </a:r>
            <a:r>
              <a:rPr lang="ru-RU" sz="1300" spc="-20" dirty="0" smtClean="0">
                <a:latin typeface="Arial" panose="020B0604020202020204" pitchFamily="34" charset="0"/>
                <a:ea typeface="Proxima Nova" charset="0"/>
              </a:rPr>
              <a:t>к </a:t>
            </a:r>
            <a:r>
              <a:rPr lang="ru-RU" sz="1300" spc="-20" dirty="0">
                <a:latin typeface="Arial" panose="020B0604020202020204" pitchFamily="34" charset="0"/>
                <a:ea typeface="Proxima Nova" charset="0"/>
              </a:rPr>
              <a:t>деревянным домам относятся дома, построенные из дерева. Каркасные дома могут быть возведены из дерева, металла и т.д. В нормативных документах Банка установлены требования к материалам дома (дерево, камень, кирпич и т.д.). По конструкции дома (каркасный, щитовой, из бруса, из бревен, СИП-панели, ЛСТ панели и т.д.) требования не устанавливаются, поэтому конструкция дома может быть любой</a:t>
            </a:r>
            <a:r>
              <a:rPr lang="ru-RU" sz="1300" spc="-20" dirty="0" smtClean="0">
                <a:latin typeface="Arial" panose="020B0604020202020204" pitchFamily="34" charset="0"/>
                <a:ea typeface="Proxima Nova" charset="0"/>
              </a:rPr>
              <a:t>.</a:t>
            </a:r>
            <a:endParaRPr lang="ru-RU" sz="1300" spc="-20" dirty="0">
              <a:latin typeface="Arial" panose="020B0604020202020204" pitchFamily="34" charset="0"/>
              <a:ea typeface="Proxima Nova" charset="0"/>
            </a:endParaRPr>
          </a:p>
        </p:txBody>
      </p:sp>
      <p:sp>
        <p:nvSpPr>
          <p:cNvPr id="11" name="Прямоугольник 10"/>
          <p:cNvSpPr/>
          <p:nvPr/>
        </p:nvSpPr>
        <p:spPr>
          <a:xfrm>
            <a:off x="4546062" y="3636313"/>
            <a:ext cx="828698" cy="584775"/>
          </a:xfrm>
          <a:prstGeom prst="rect">
            <a:avLst/>
          </a:prstGeom>
          <a:noFill/>
        </p:spPr>
        <p:txBody>
          <a:bodyPr wrap="square" lIns="91440" tIns="45720" rIns="91440" bIns="45720">
            <a:spAutoFit/>
          </a:bodyPr>
          <a:lstStyle/>
          <a:p>
            <a:pPr algn="ctr"/>
            <a:r>
              <a:rPr lang="ru-RU"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3" name="Прямоугольник 12"/>
          <p:cNvSpPr/>
          <p:nvPr/>
        </p:nvSpPr>
        <p:spPr>
          <a:xfrm>
            <a:off x="4556350" y="2052137"/>
            <a:ext cx="828698" cy="584775"/>
          </a:xfrm>
          <a:prstGeom prst="rect">
            <a:avLst/>
          </a:prstGeom>
          <a:noFill/>
        </p:spPr>
        <p:txBody>
          <a:bodyPr wrap="square" lIns="91440" tIns="45720" rIns="91440" bIns="45720">
            <a:spAutoFit/>
          </a:bodyPr>
          <a:lstStyle/>
          <a:p>
            <a:pPr algn="ctr"/>
            <a:r>
              <a:rPr lang="ru-RU"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6" name="Прямоугольник 15"/>
          <p:cNvSpPr/>
          <p:nvPr/>
        </p:nvSpPr>
        <p:spPr>
          <a:xfrm>
            <a:off x="4550473" y="5153417"/>
            <a:ext cx="828698" cy="584775"/>
          </a:xfrm>
          <a:prstGeom prst="rect">
            <a:avLst/>
          </a:prstGeom>
          <a:noFill/>
        </p:spPr>
        <p:txBody>
          <a:bodyPr wrap="square" lIns="91440" tIns="45720" rIns="91440" bIns="45720">
            <a:spAutoFit/>
          </a:bodyPr>
          <a:lstStyle/>
          <a:p>
            <a:pPr algn="ctr"/>
            <a:r>
              <a:rPr lang="ru-RU"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7" name="Прямоугольник 16"/>
          <p:cNvSpPr/>
          <p:nvPr/>
        </p:nvSpPr>
        <p:spPr>
          <a:xfrm>
            <a:off x="522288" y="2492896"/>
            <a:ext cx="9000000" cy="1169551"/>
          </a:xfrm>
          <a:prstGeom prst="rect">
            <a:avLst/>
          </a:prstGeom>
        </p:spPr>
        <p:txBody>
          <a:bodyPr wrap="square">
            <a:spAutoFit/>
          </a:bodyPr>
          <a:lstStyle/>
          <a:p>
            <a:pPr marL="285750" indent="-285750" algn="just">
              <a:spcBef>
                <a:spcPts val="0"/>
              </a:spcBef>
              <a:spcAft>
                <a:spcPts val="600"/>
              </a:spcAft>
              <a:buClr>
                <a:srgbClr val="FFC000"/>
              </a:buClr>
              <a:buSzPct val="100000"/>
              <a:buFont typeface="Wingdings" panose="05000000000000000000" pitchFamily="2" charset="2"/>
              <a:buChar char="q"/>
            </a:pPr>
            <a:r>
              <a:rPr lang="ru-RU" sz="1300" b="1" spc="-20" dirty="0">
                <a:latin typeface="Arial" panose="020B0604020202020204" pitchFamily="34" charset="0"/>
                <a:ea typeface="Proxima Nova" charset="0"/>
              </a:rPr>
              <a:t>Что считается незавершенным </a:t>
            </a:r>
            <a:r>
              <a:rPr lang="ru-RU" sz="1300" b="1" spc="-20" dirty="0" smtClean="0">
                <a:latin typeface="Arial" panose="020B0604020202020204" pitchFamily="34" charset="0"/>
                <a:ea typeface="Proxima Nova" charset="0"/>
              </a:rPr>
              <a:t>строительством? Если </a:t>
            </a:r>
            <a:r>
              <a:rPr lang="ru-RU" sz="1300" b="1" spc="-20" dirty="0">
                <a:latin typeface="Arial" panose="020B0604020202020204" pitchFamily="34" charset="0"/>
                <a:ea typeface="Proxima Nova" charset="0"/>
              </a:rPr>
              <a:t>клиент желает достроить жилой дом, на что </a:t>
            </a:r>
            <a:r>
              <a:rPr lang="ru-RU" sz="1300" b="1" spc="-20" dirty="0" smtClean="0">
                <a:latin typeface="Arial" panose="020B0604020202020204" pitchFamily="34" charset="0"/>
                <a:ea typeface="Proxima Nova" charset="0"/>
              </a:rPr>
              <a:t> </a:t>
            </a:r>
            <a:r>
              <a:rPr lang="ru-RU" sz="1300" b="1" spc="-20" dirty="0">
                <a:latin typeface="Arial" panose="020B0604020202020204" pitchFamily="34" charset="0"/>
                <a:ea typeface="Proxima Nova" charset="0"/>
              </a:rPr>
              <a:t>обращаем внимание?</a:t>
            </a:r>
          </a:p>
          <a:p>
            <a:pPr algn="just">
              <a:spcBef>
                <a:spcPts val="0"/>
              </a:spcBef>
              <a:spcAft>
                <a:spcPts val="1200"/>
              </a:spcAft>
              <a:buClr>
                <a:srgbClr val="FFC000"/>
              </a:buClr>
              <a:buSzPct val="100000"/>
            </a:pPr>
            <a:r>
              <a:rPr lang="ru-RU" sz="1300" spc="-20" dirty="0" smtClean="0">
                <a:latin typeface="Arial" panose="020B0604020202020204" pitchFamily="34" charset="0"/>
                <a:ea typeface="Proxima Nova" charset="0"/>
              </a:rPr>
              <a:t>Ответ</a:t>
            </a:r>
            <a:r>
              <a:rPr lang="ru-RU" sz="1300" spc="-20" dirty="0">
                <a:latin typeface="Arial" panose="020B0604020202020204" pitchFamily="34" charset="0"/>
                <a:ea typeface="Proxima Nova" charset="0"/>
              </a:rPr>
              <a:t>: На статус объекта (если объект введен в эксплуатацию, то это уже не считается объектом незавершенного строительства). Если клиент хочет ипотеку на проведение коммуникаций и </a:t>
            </a:r>
            <a:r>
              <a:rPr lang="ru-RU" sz="1300" spc="-20" dirty="0" smtClean="0">
                <a:latin typeface="Arial" panose="020B0604020202020204" pitchFamily="34" charset="0"/>
                <a:ea typeface="Proxima Nova" charset="0"/>
              </a:rPr>
              <a:t>ремонт дома, введенного </a:t>
            </a:r>
            <a:r>
              <a:rPr lang="ru-RU" sz="1300" spc="-20" dirty="0">
                <a:latin typeface="Arial" panose="020B0604020202020204" pitchFamily="34" charset="0"/>
                <a:ea typeface="Proxima Nova" charset="0"/>
              </a:rPr>
              <a:t>в эксплуатацию, то </a:t>
            </a:r>
            <a:r>
              <a:rPr lang="ru-RU" sz="1300" spc="-20" dirty="0" smtClean="0">
                <a:latin typeface="Arial" panose="020B0604020202020204" pitchFamily="34" charset="0"/>
                <a:ea typeface="Proxima Nova" charset="0"/>
              </a:rPr>
              <a:t>заявка не подходит под сельскую ипотеку. </a:t>
            </a:r>
            <a:endParaRPr lang="ru-RU" sz="1300" spc="-20" dirty="0">
              <a:solidFill>
                <a:srgbClr val="38B266"/>
              </a:solidFill>
              <a:latin typeface="Arial" panose="020B0604020202020204" pitchFamily="34" charset="0"/>
              <a:ea typeface="Proxima Nova" charset="0"/>
            </a:endParaRPr>
          </a:p>
        </p:txBody>
      </p:sp>
      <p:sp>
        <p:nvSpPr>
          <p:cNvPr id="18" name="Прямоугольник 17"/>
          <p:cNvSpPr/>
          <p:nvPr/>
        </p:nvSpPr>
        <p:spPr>
          <a:xfrm>
            <a:off x="525080" y="5589240"/>
            <a:ext cx="7416824" cy="569387"/>
          </a:xfrm>
          <a:prstGeom prst="rect">
            <a:avLst/>
          </a:prstGeom>
        </p:spPr>
        <p:txBody>
          <a:bodyPr wrap="square">
            <a:spAutoFit/>
          </a:bodyPr>
          <a:lstStyle/>
          <a:p>
            <a:pPr marL="285750" indent="-285750" algn="just">
              <a:spcBef>
                <a:spcPts val="0"/>
              </a:spcBef>
              <a:spcAft>
                <a:spcPts val="600"/>
              </a:spcAft>
              <a:buClr>
                <a:srgbClr val="FFC000"/>
              </a:buClr>
              <a:buSzPct val="100000"/>
              <a:buFont typeface="Wingdings" panose="05000000000000000000" pitchFamily="2" charset="2"/>
              <a:buChar char="q"/>
            </a:pPr>
            <a:r>
              <a:rPr lang="ru-RU" sz="1300" b="1" spc="-20" dirty="0">
                <a:latin typeface="Arial" panose="020B0604020202020204" pitchFamily="34" charset="0"/>
                <a:ea typeface="Proxima Nova" charset="0"/>
              </a:rPr>
              <a:t>Пол-стяжка. Подходит ли монтаж </a:t>
            </a:r>
            <a:r>
              <a:rPr lang="ru-RU" sz="1300" b="1" spc="-20" dirty="0" smtClean="0">
                <a:latin typeface="Arial" panose="020B0604020202020204" pitchFamily="34" charset="0"/>
                <a:ea typeface="Proxima Nova" charset="0"/>
              </a:rPr>
              <a:t> чернового </a:t>
            </a:r>
            <a:r>
              <a:rPr lang="ru-RU" sz="1300" b="1" spc="-20" dirty="0">
                <a:latin typeface="Arial" panose="020B0604020202020204" pitchFamily="34" charset="0"/>
                <a:ea typeface="Proxima Nova" charset="0"/>
              </a:rPr>
              <a:t>пола (</a:t>
            </a:r>
            <a:r>
              <a:rPr lang="ru-RU" sz="1300" b="1" spc="-20" dirty="0" err="1">
                <a:latin typeface="Arial" panose="020B0604020202020204" pitchFamily="34" charset="0"/>
                <a:ea typeface="Proxima Nova" charset="0"/>
              </a:rPr>
              <a:t>гвл</a:t>
            </a:r>
            <a:r>
              <a:rPr lang="ru-RU" sz="1300" b="1" spc="-20" dirty="0">
                <a:latin typeface="Arial" panose="020B0604020202020204" pitchFamily="34" charset="0"/>
                <a:ea typeface="Proxima Nova" charset="0"/>
              </a:rPr>
              <a:t>, </a:t>
            </a:r>
            <a:r>
              <a:rPr lang="ru-RU" sz="1300" b="1" spc="-20" dirty="0" err="1">
                <a:latin typeface="Arial" panose="020B0604020202020204" pitchFamily="34" charset="0"/>
                <a:ea typeface="Proxima Nova" charset="0"/>
              </a:rPr>
              <a:t>цсп</a:t>
            </a:r>
            <a:r>
              <a:rPr lang="ru-RU" sz="1300" b="1" spc="-20" dirty="0">
                <a:latin typeface="Arial" panose="020B0604020202020204" pitchFamily="34" charset="0"/>
                <a:ea typeface="Proxima Nova" charset="0"/>
              </a:rPr>
              <a:t> на половые лаги)?  </a:t>
            </a:r>
            <a:endParaRPr lang="ru-RU" sz="1300" b="1" spc="-20" dirty="0" smtClean="0">
              <a:latin typeface="Arial" panose="020B0604020202020204" pitchFamily="34" charset="0"/>
              <a:ea typeface="Proxima Nova" charset="0"/>
            </a:endParaRPr>
          </a:p>
          <a:p>
            <a:pPr algn="just">
              <a:spcBef>
                <a:spcPts val="0"/>
              </a:spcBef>
              <a:spcAft>
                <a:spcPts val="1200"/>
              </a:spcAft>
              <a:buClr>
                <a:srgbClr val="FFC000"/>
              </a:buClr>
              <a:buSzPct val="100000"/>
            </a:pPr>
            <a:r>
              <a:rPr lang="ru-RU" sz="1300" spc="-20" dirty="0" smtClean="0">
                <a:latin typeface="Arial" panose="020B0604020202020204" pitchFamily="34" charset="0"/>
                <a:ea typeface="Proxima Nova" charset="0"/>
              </a:rPr>
              <a:t>Ответ</a:t>
            </a:r>
            <a:r>
              <a:rPr lang="ru-RU" sz="1300" spc="-20" dirty="0">
                <a:latin typeface="Arial" panose="020B0604020202020204" pitchFamily="34" charset="0"/>
                <a:ea typeface="Proxima Nova" charset="0"/>
              </a:rPr>
              <a:t>: Перечисленные конструкции пола допускаются.</a:t>
            </a:r>
          </a:p>
        </p:txBody>
      </p:sp>
      <p:sp>
        <p:nvSpPr>
          <p:cNvPr id="19" name="Прямоугольник 18"/>
          <p:cNvSpPr/>
          <p:nvPr/>
        </p:nvSpPr>
        <p:spPr>
          <a:xfrm>
            <a:off x="522288" y="4075618"/>
            <a:ext cx="9000000" cy="1369606"/>
          </a:xfrm>
          <a:prstGeom prst="rect">
            <a:avLst/>
          </a:prstGeom>
        </p:spPr>
        <p:txBody>
          <a:bodyPr wrap="square">
            <a:spAutoFit/>
          </a:bodyPr>
          <a:lstStyle/>
          <a:p>
            <a:pPr marL="285750" indent="-285750" algn="just">
              <a:spcBef>
                <a:spcPts val="0"/>
              </a:spcBef>
              <a:spcAft>
                <a:spcPts val="600"/>
              </a:spcAft>
              <a:buClr>
                <a:srgbClr val="FFC000"/>
              </a:buClr>
              <a:buSzPct val="100000"/>
              <a:buFont typeface="Wingdings" panose="05000000000000000000" pitchFamily="2" charset="2"/>
              <a:buChar char="q"/>
            </a:pPr>
            <a:r>
              <a:rPr lang="ru-RU" sz="1300" b="1" spc="-20" dirty="0">
                <a:latin typeface="Arial" panose="020B0604020202020204" pitchFamily="34" charset="0"/>
                <a:ea typeface="Proxima Nova" charset="0"/>
              </a:rPr>
              <a:t>Если в собственности есть </a:t>
            </a:r>
            <a:r>
              <a:rPr lang="ru-RU" sz="1300" b="1" spc="-20" dirty="0" smtClean="0">
                <a:latin typeface="Arial" panose="020B0604020202020204" pitchFamily="34" charset="0"/>
                <a:ea typeface="Proxima Nova" charset="0"/>
              </a:rPr>
              <a:t>земельный участок </a:t>
            </a:r>
            <a:r>
              <a:rPr lang="ru-RU" sz="1300" b="1" spc="-20" dirty="0">
                <a:latin typeface="Arial" panose="020B0604020202020204" pitchFamily="34" charset="0"/>
                <a:ea typeface="Proxima Nova" charset="0"/>
              </a:rPr>
              <a:t>с имеющимся </a:t>
            </a:r>
            <a:r>
              <a:rPr lang="ru-RU" sz="1300" b="1" spc="-20" dirty="0" smtClean="0">
                <a:latin typeface="Arial" panose="020B0604020202020204" pitchFamily="34" charset="0"/>
                <a:ea typeface="Proxima Nova" charset="0"/>
              </a:rPr>
              <a:t>домом, </a:t>
            </a:r>
            <a:r>
              <a:rPr lang="ru-RU" sz="1300" b="1" spc="-20" dirty="0">
                <a:latin typeface="Arial" panose="020B0604020202020204" pitchFamily="34" charset="0"/>
                <a:ea typeface="Proxima Nova" charset="0"/>
              </a:rPr>
              <a:t>можно ли на таком участке возвести новый дом?  </a:t>
            </a:r>
            <a:endParaRPr lang="ru-RU" sz="1300" b="1" spc="-20" dirty="0" smtClean="0">
              <a:latin typeface="Arial" panose="020B0604020202020204" pitchFamily="34" charset="0"/>
              <a:ea typeface="Proxima Nova" charset="0"/>
            </a:endParaRPr>
          </a:p>
          <a:p>
            <a:pPr algn="just"/>
            <a:r>
              <a:rPr lang="ru-RU" sz="1300" spc="-20" dirty="0" smtClean="0">
                <a:latin typeface="Arial" panose="020B0604020202020204" pitchFamily="34" charset="0"/>
                <a:ea typeface="Proxima Nova" charset="0"/>
              </a:rPr>
              <a:t>Ответ: В </a:t>
            </a:r>
            <a:r>
              <a:rPr lang="ru-RU" sz="1300" spc="-20" dirty="0">
                <a:latin typeface="Arial" panose="020B0604020202020204" pitchFamily="34" charset="0"/>
                <a:ea typeface="Proxima Nova" charset="0"/>
              </a:rPr>
              <a:t>рамкой сельской ипотеки предусмотрена стройка на имеющемся земельном участке. При этом отсутствует требование об обязательном отсутствии каких-либо построек на имеющемся в собственности земельном участке</a:t>
            </a:r>
            <a:r>
              <a:rPr lang="ru-RU" sz="1300" spc="-20" dirty="0" smtClean="0">
                <a:latin typeface="Arial" panose="020B0604020202020204" pitchFamily="34" charset="0"/>
                <a:ea typeface="Proxima Nova" charset="0"/>
              </a:rPr>
              <a:t>.</a:t>
            </a:r>
            <a:endParaRPr lang="ru-RU" sz="1300" spc="-20" dirty="0">
              <a:latin typeface="Arial" panose="020B0604020202020204" pitchFamily="34" charset="0"/>
              <a:ea typeface="Proxima Nova" charset="0"/>
            </a:endParaRPr>
          </a:p>
          <a:p>
            <a:pPr algn="just"/>
            <a:r>
              <a:rPr lang="ru-RU" sz="1300" spc="-20" dirty="0" smtClean="0">
                <a:latin typeface="Arial" panose="020B0604020202020204" pitchFamily="34" charset="0"/>
                <a:ea typeface="Proxima Nova" charset="0"/>
              </a:rPr>
              <a:t>В </a:t>
            </a:r>
            <a:r>
              <a:rPr lang="ru-RU" sz="1300" spc="-20" dirty="0">
                <a:latin typeface="Arial" panose="020B0604020202020204" pitchFamily="34" charset="0"/>
                <a:ea typeface="Proxima Nova" charset="0"/>
              </a:rPr>
              <a:t>залог на этапе стройки будет оформлен только земельный участок (залог имеющегося дома будет зарегистрирован автоматически).</a:t>
            </a:r>
          </a:p>
        </p:txBody>
      </p:sp>
    </p:spTree>
    <p:extLst>
      <p:ext uri="{BB962C8B-B14F-4D97-AF65-F5344CB8AC3E}">
        <p14:creationId xmlns:p14="http://schemas.microsoft.com/office/powerpoint/2010/main" val="2540956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522288" y="14319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eaLnBrk="1" hangingPunct="1">
              <a:buFont typeface="Arial" panose="020B0604020202020204" pitchFamily="34" charset="0"/>
              <a:buNone/>
              <a:defRPr sz="1600" b="1">
                <a:latin typeface="Arial" panose="020B0604020202020204" pitchFamily="34" charset="0"/>
              </a:defRPr>
            </a:lvl1pPr>
            <a:lvl2pPr marL="742950" indent="-285750">
              <a:spcBef>
                <a:spcPct val="20000"/>
              </a:spcBef>
              <a:buFont typeface="Arial" panose="020B0604020202020204" pitchFamily="34" charset="0"/>
              <a:buChar char="–"/>
              <a:defRPr sz="3000"/>
            </a:lvl2pPr>
            <a:lvl3pPr marL="1143000" indent="-228600">
              <a:spcBef>
                <a:spcPct val="20000"/>
              </a:spcBef>
              <a:buFont typeface="Arial" panose="020B0604020202020204" pitchFamily="34" charset="0"/>
              <a:buChar char="•"/>
              <a:defRPr sz="2600"/>
            </a:lvl3pPr>
            <a:lvl4pPr marL="1600200" indent="-228600">
              <a:spcBef>
                <a:spcPct val="20000"/>
              </a:spcBef>
              <a:buFont typeface="Arial" panose="020B0604020202020204" pitchFamily="34" charset="0"/>
              <a:buChar char="–"/>
              <a:defRPr sz="2100"/>
            </a:lvl4pPr>
            <a:lvl5pPr marL="2057400" indent="-228600">
              <a:spcBef>
                <a:spcPct val="20000"/>
              </a:spcBef>
              <a:buFont typeface="Arial" panose="020B0604020202020204" pitchFamily="34" charset="0"/>
              <a:buChar char="»"/>
              <a:defRPr sz="2100"/>
            </a:lvl5pPr>
            <a:lvl6pPr marL="2514600" indent="-228600" eaLnBrk="0" fontAlgn="base" hangingPunct="0">
              <a:spcBef>
                <a:spcPct val="20000"/>
              </a:spcBef>
              <a:spcAft>
                <a:spcPct val="0"/>
              </a:spcAft>
              <a:buFont typeface="Arial" panose="020B0604020202020204" pitchFamily="34" charset="0"/>
              <a:buChar char="»"/>
              <a:defRPr sz="2100"/>
            </a:lvl6pPr>
            <a:lvl7pPr marL="2971800" indent="-228600" eaLnBrk="0" fontAlgn="base" hangingPunct="0">
              <a:spcBef>
                <a:spcPct val="20000"/>
              </a:spcBef>
              <a:spcAft>
                <a:spcPct val="0"/>
              </a:spcAft>
              <a:buFont typeface="Arial" panose="020B0604020202020204" pitchFamily="34" charset="0"/>
              <a:buChar char="»"/>
              <a:defRPr sz="2100"/>
            </a:lvl7pPr>
            <a:lvl8pPr marL="3429000" indent="-228600" eaLnBrk="0" fontAlgn="base" hangingPunct="0">
              <a:spcBef>
                <a:spcPct val="20000"/>
              </a:spcBef>
              <a:spcAft>
                <a:spcPct val="0"/>
              </a:spcAft>
              <a:buFont typeface="Arial" panose="020B0604020202020204" pitchFamily="34" charset="0"/>
              <a:buChar char="»"/>
              <a:defRPr sz="2100"/>
            </a:lvl8pPr>
            <a:lvl9pPr marL="3886200" indent="-228600" eaLnBrk="0" fontAlgn="base" hangingPunct="0">
              <a:spcBef>
                <a:spcPct val="20000"/>
              </a:spcBef>
              <a:spcAft>
                <a:spcPct val="0"/>
              </a:spcAft>
              <a:buFont typeface="Arial" panose="020B0604020202020204" pitchFamily="34" charset="0"/>
              <a:buChar char="»"/>
              <a:defRPr sz="2100"/>
            </a:lvl9pPr>
          </a:lstStyle>
          <a:p>
            <a:r>
              <a:rPr lang="ru-RU" altLang="ru-RU" dirty="0" smtClean="0"/>
              <a:t>ОТВЕТЫ НА ЧАСТО ЗАДАВАЕМЫЕ ВОПРОСЫ</a:t>
            </a:r>
            <a:endParaRPr lang="ru-RU" altLang="ru-RU" dirty="0"/>
          </a:p>
        </p:txBody>
      </p:sp>
      <p:sp>
        <p:nvSpPr>
          <p:cNvPr id="4101" name="Номер слайда 3"/>
          <p:cNvSpPr>
            <a:spLocks noGrp="1"/>
          </p:cNvSpPr>
          <p:nvPr>
            <p:ph type="sldNum" sz="quarter" idx="12"/>
          </p:nvPr>
        </p:nvSpPr>
        <p:spPr bwMode="auto">
          <a:xfrm>
            <a:off x="7566025" y="6530975"/>
            <a:ext cx="2311400"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18" rIns="99038" bIns="49518"/>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803275" indent="-307975">
              <a:spcBef>
                <a:spcPct val="20000"/>
              </a:spcBef>
              <a:buFont typeface="Arial" panose="020B0604020202020204" pitchFamily="34" charset="0"/>
              <a:buChar char="–"/>
              <a:defRPr sz="3000">
                <a:solidFill>
                  <a:schemeClr val="tx1"/>
                </a:solidFill>
                <a:latin typeface="Calibri" panose="020F0502020204030204" pitchFamily="34" charset="0"/>
              </a:defRPr>
            </a:lvl2pPr>
            <a:lvl3pPr marL="1236663" indent="-246063">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1963" indent="-246063">
              <a:spcBef>
                <a:spcPct val="20000"/>
              </a:spcBef>
              <a:buFont typeface="Arial" panose="020B0604020202020204" pitchFamily="34" charset="0"/>
              <a:buChar char="–"/>
              <a:defRPr sz="2100">
                <a:solidFill>
                  <a:schemeClr val="tx1"/>
                </a:solidFill>
                <a:latin typeface="Calibri" panose="020F0502020204030204" pitchFamily="34" charset="0"/>
              </a:defRPr>
            </a:lvl4pPr>
            <a:lvl5pPr marL="2227263" indent="-246063">
              <a:spcBef>
                <a:spcPct val="20000"/>
              </a:spcBef>
              <a:buFont typeface="Arial" panose="020B0604020202020204" pitchFamily="34" charset="0"/>
              <a:buChar char="»"/>
              <a:defRPr sz="2100">
                <a:solidFill>
                  <a:schemeClr val="tx1"/>
                </a:solidFill>
                <a:latin typeface="Calibri" panose="020F0502020204030204" pitchFamily="34" charset="0"/>
              </a:defRPr>
            </a:lvl5pPr>
            <a:lvl6pPr marL="26844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31416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5988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40560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spcBef>
                <a:spcPct val="0"/>
              </a:spcBef>
              <a:buFontTx/>
              <a:buNone/>
            </a:pPr>
            <a:fld id="{6F3BBF59-1180-4A91-994A-C650FFF7E75A}" type="slidenum">
              <a:rPr lang="en-US" altLang="ru-RU" sz="1000" b="1" smtClean="0">
                <a:solidFill>
                  <a:srgbClr val="19502E"/>
                </a:solidFill>
                <a:latin typeface="Arial" panose="020B0604020202020204" pitchFamily="34" charset="0"/>
              </a:rPr>
              <a:pPr>
                <a:spcBef>
                  <a:spcPct val="0"/>
                </a:spcBef>
                <a:buFontTx/>
                <a:buNone/>
              </a:pPr>
              <a:t>13</a:t>
            </a:fld>
            <a:endParaRPr lang="en-US" altLang="ru-RU" sz="1000" b="1" dirty="0" smtClean="0">
              <a:solidFill>
                <a:srgbClr val="19502E"/>
              </a:solidFill>
              <a:latin typeface="Arial" panose="020B0604020202020204" pitchFamily="34" charset="0"/>
            </a:endParaRPr>
          </a:p>
        </p:txBody>
      </p:sp>
      <p:sp>
        <p:nvSpPr>
          <p:cNvPr id="8" name="Прямоугольник 7"/>
          <p:cNvSpPr/>
          <p:nvPr/>
        </p:nvSpPr>
        <p:spPr>
          <a:xfrm>
            <a:off x="4548384" y="539969"/>
            <a:ext cx="828698" cy="584775"/>
          </a:xfrm>
          <a:prstGeom prst="rect">
            <a:avLst/>
          </a:prstGeom>
          <a:noFill/>
        </p:spPr>
        <p:txBody>
          <a:bodyPr wrap="square" lIns="91440" tIns="45720" rIns="91440" bIns="45720">
            <a:spAutoFit/>
          </a:bodyPr>
          <a:lstStyle/>
          <a:p>
            <a:pPr algn="ctr"/>
            <a:r>
              <a:rPr lang="ru-RU"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1" name="Прямоугольник 10"/>
          <p:cNvSpPr/>
          <p:nvPr/>
        </p:nvSpPr>
        <p:spPr>
          <a:xfrm>
            <a:off x="4556350" y="3924345"/>
            <a:ext cx="828698" cy="584775"/>
          </a:xfrm>
          <a:prstGeom prst="rect">
            <a:avLst/>
          </a:prstGeom>
          <a:noFill/>
        </p:spPr>
        <p:txBody>
          <a:bodyPr wrap="square" lIns="91440" tIns="45720" rIns="91440" bIns="45720">
            <a:spAutoFit/>
          </a:bodyPr>
          <a:lstStyle/>
          <a:p>
            <a:pPr algn="ctr"/>
            <a:r>
              <a:rPr lang="ru-RU"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3" name="Прямоугольник 12"/>
          <p:cNvSpPr/>
          <p:nvPr/>
        </p:nvSpPr>
        <p:spPr>
          <a:xfrm>
            <a:off x="4556350" y="1980129"/>
            <a:ext cx="828698" cy="584775"/>
          </a:xfrm>
          <a:prstGeom prst="rect">
            <a:avLst/>
          </a:prstGeom>
          <a:noFill/>
        </p:spPr>
        <p:txBody>
          <a:bodyPr wrap="square" lIns="91440" tIns="45720" rIns="91440" bIns="45720">
            <a:spAutoFit/>
          </a:bodyPr>
          <a:lstStyle/>
          <a:p>
            <a:pPr algn="ctr"/>
            <a:r>
              <a:rPr lang="ru-RU"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4" name="Прямоугольник 13"/>
          <p:cNvSpPr/>
          <p:nvPr/>
        </p:nvSpPr>
        <p:spPr>
          <a:xfrm>
            <a:off x="529334" y="953626"/>
            <a:ext cx="9000000" cy="1395254"/>
          </a:xfrm>
          <a:prstGeom prst="rect">
            <a:avLst/>
          </a:prstGeom>
        </p:spPr>
        <p:txBody>
          <a:bodyPr wrap="square">
            <a:spAutoFit/>
          </a:bodyPr>
          <a:lstStyle/>
          <a:p>
            <a:pPr marL="285750" indent="-285750" algn="just">
              <a:spcBef>
                <a:spcPts val="0"/>
              </a:spcBef>
              <a:spcAft>
                <a:spcPts val="600"/>
              </a:spcAft>
              <a:buClr>
                <a:srgbClr val="FFC000"/>
              </a:buClr>
              <a:buSzPct val="100000"/>
              <a:buFont typeface="Wingdings" panose="05000000000000000000" pitchFamily="2" charset="2"/>
              <a:buChar char="q"/>
            </a:pPr>
            <a:r>
              <a:rPr lang="ru-RU" sz="1300" b="1" spc="-20" dirty="0">
                <a:latin typeface="Arial" panose="020B0604020202020204" pitchFamily="34" charset="0"/>
                <a:ea typeface="Proxima Nova" charset="0"/>
              </a:rPr>
              <a:t>Оборудование санузла. Что именно должно быть установлено на момент сдачи объекта. Если в доме 3 санузла, сколько из них должны быть оборудованы и чем? </a:t>
            </a:r>
            <a:endParaRPr lang="ru-RU" sz="1300" b="1" spc="-20" dirty="0" smtClean="0">
              <a:latin typeface="Arial" panose="020B0604020202020204" pitchFamily="34" charset="0"/>
              <a:ea typeface="Proxima Nova" charset="0"/>
            </a:endParaRPr>
          </a:p>
          <a:p>
            <a:pPr algn="just">
              <a:spcBef>
                <a:spcPts val="0"/>
              </a:spcBef>
              <a:spcAft>
                <a:spcPts val="1200"/>
              </a:spcAft>
              <a:buClr>
                <a:srgbClr val="FFC000"/>
              </a:buClr>
              <a:buSzPct val="100000"/>
            </a:pPr>
            <a:r>
              <a:rPr lang="ru-RU" sz="1300" spc="-20" dirty="0">
                <a:latin typeface="Arial" panose="020B0604020202020204" pitchFamily="34" charset="0"/>
                <a:ea typeface="Proxima Nova" charset="0"/>
              </a:rPr>
              <a:t>В соответствии с требованиями к домам </a:t>
            </a:r>
            <a:r>
              <a:rPr lang="ru-RU" sz="1300" spc="-20" dirty="0" smtClean="0">
                <a:latin typeface="Arial" panose="020B0604020202020204" pitchFamily="34" charset="0"/>
                <a:ea typeface="Proxima Nova" charset="0"/>
              </a:rPr>
              <a:t>в Постановлении Правительства по сельской ипотеке дом должен быть обеспечен всеми видами коммуникаций. На момент сдачи дома должны быть выполнены работы по разводке труб для последующего подключения сантехнических приборов. Работы по разводке труб должны быть выполнены во всех санузлах.</a:t>
            </a:r>
            <a:endParaRPr lang="ru-RU" sz="1300" spc="-20" dirty="0">
              <a:latin typeface="Arial" panose="020B0604020202020204" pitchFamily="34" charset="0"/>
              <a:ea typeface="Proxima Nova" charset="0"/>
            </a:endParaRPr>
          </a:p>
        </p:txBody>
      </p:sp>
      <p:sp>
        <p:nvSpPr>
          <p:cNvPr id="21" name="Прямоугольник 20"/>
          <p:cNvSpPr/>
          <p:nvPr/>
        </p:nvSpPr>
        <p:spPr>
          <a:xfrm>
            <a:off x="529334" y="5661248"/>
            <a:ext cx="9000000" cy="569387"/>
          </a:xfrm>
          <a:prstGeom prst="rect">
            <a:avLst/>
          </a:prstGeom>
        </p:spPr>
        <p:txBody>
          <a:bodyPr wrap="square">
            <a:spAutoFit/>
          </a:bodyPr>
          <a:lstStyle/>
          <a:p>
            <a:pPr marL="285750" indent="-285750" algn="just">
              <a:spcBef>
                <a:spcPts val="0"/>
              </a:spcBef>
              <a:spcAft>
                <a:spcPts val="600"/>
              </a:spcAft>
              <a:buClr>
                <a:srgbClr val="FFC000"/>
              </a:buClr>
              <a:buSzPct val="100000"/>
              <a:buFont typeface="Wingdings" panose="05000000000000000000" pitchFamily="2" charset="2"/>
              <a:buChar char="q"/>
            </a:pPr>
            <a:r>
              <a:rPr lang="ru-RU" sz="1300" b="1" spc="-20" dirty="0" smtClean="0">
                <a:latin typeface="Arial" panose="020B0604020202020204" pitchFamily="34" charset="0"/>
                <a:ea typeface="Proxima Nova" charset="0"/>
              </a:rPr>
              <a:t>Допускается ли деревянная обвязка фундамента?</a:t>
            </a:r>
          </a:p>
          <a:p>
            <a:pPr algn="just">
              <a:spcBef>
                <a:spcPts val="0"/>
              </a:spcBef>
              <a:spcAft>
                <a:spcPts val="1200"/>
              </a:spcAft>
              <a:buClr>
                <a:srgbClr val="FFC000"/>
              </a:buClr>
              <a:buSzPct val="100000"/>
            </a:pPr>
            <a:r>
              <a:rPr lang="ru-RU" sz="1300" spc="-20" dirty="0" smtClean="0">
                <a:latin typeface="Arial" panose="020B0604020202020204" pitchFamily="34" charset="0"/>
                <a:ea typeface="Proxima Nova" charset="0"/>
              </a:rPr>
              <a:t>Ответ</a:t>
            </a:r>
            <a:r>
              <a:rPr lang="ru-RU" sz="1300" spc="-20" dirty="0">
                <a:latin typeface="Arial" panose="020B0604020202020204" pitchFamily="34" charset="0"/>
                <a:ea typeface="Proxima Nova" charset="0"/>
              </a:rPr>
              <a:t>: </a:t>
            </a:r>
            <a:r>
              <a:rPr lang="ru-RU" sz="1300" spc="-20" dirty="0" smtClean="0">
                <a:latin typeface="Arial" panose="020B0604020202020204" pitchFamily="34" charset="0"/>
                <a:ea typeface="Proxima Nova" charset="0"/>
              </a:rPr>
              <a:t>Допускается при соответствии фундамента требованиям банка.</a:t>
            </a:r>
            <a:endParaRPr lang="ru-RU" sz="1300" spc="-20" dirty="0">
              <a:latin typeface="Arial" panose="020B0604020202020204" pitchFamily="34" charset="0"/>
              <a:ea typeface="Proxima Nova" charset="0"/>
            </a:endParaRPr>
          </a:p>
        </p:txBody>
      </p:sp>
      <p:sp>
        <p:nvSpPr>
          <p:cNvPr id="22" name="Прямоугольник 21"/>
          <p:cNvSpPr/>
          <p:nvPr/>
        </p:nvSpPr>
        <p:spPr>
          <a:xfrm>
            <a:off x="4548384" y="5220489"/>
            <a:ext cx="828698" cy="584775"/>
          </a:xfrm>
          <a:prstGeom prst="rect">
            <a:avLst/>
          </a:prstGeom>
          <a:noFill/>
        </p:spPr>
        <p:txBody>
          <a:bodyPr wrap="square" lIns="91440" tIns="45720" rIns="91440" bIns="45720">
            <a:spAutoFit/>
          </a:bodyPr>
          <a:lstStyle/>
          <a:p>
            <a:pPr algn="ctr"/>
            <a:r>
              <a:rPr lang="ru-RU"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23" name="Прямоугольник 22"/>
          <p:cNvSpPr/>
          <p:nvPr/>
        </p:nvSpPr>
        <p:spPr>
          <a:xfrm>
            <a:off x="529334" y="2451373"/>
            <a:ext cx="9000000" cy="1769715"/>
          </a:xfrm>
          <a:prstGeom prst="rect">
            <a:avLst/>
          </a:prstGeom>
        </p:spPr>
        <p:txBody>
          <a:bodyPr wrap="square">
            <a:spAutoFit/>
          </a:bodyPr>
          <a:lstStyle/>
          <a:p>
            <a:pPr marL="285750" indent="-285750" algn="just">
              <a:spcBef>
                <a:spcPts val="0"/>
              </a:spcBef>
              <a:spcAft>
                <a:spcPts val="600"/>
              </a:spcAft>
              <a:buClr>
                <a:srgbClr val="FFC000"/>
              </a:buClr>
              <a:buSzPct val="100000"/>
              <a:buFont typeface="Wingdings" panose="05000000000000000000" pitchFamily="2" charset="2"/>
              <a:buChar char="q"/>
            </a:pPr>
            <a:r>
              <a:rPr lang="ru-RU" sz="1300" b="1" spc="-20" dirty="0">
                <a:latin typeface="Arial" panose="020B0604020202020204" pitchFamily="34" charset="0"/>
                <a:ea typeface="Proxima Nova" charset="0"/>
              </a:rPr>
              <a:t>В собственности </a:t>
            </a:r>
            <a:r>
              <a:rPr lang="ru-RU" sz="1300" b="1" spc="-20" dirty="0" smtClean="0">
                <a:latin typeface="Arial" panose="020B0604020202020204" pitchFamily="34" charset="0"/>
                <a:ea typeface="Proxima Nova" charset="0"/>
              </a:rPr>
              <a:t>земельный участок </a:t>
            </a:r>
            <a:r>
              <a:rPr lang="ru-RU" sz="1300" b="1" spc="-20" dirty="0">
                <a:latin typeface="Arial" panose="020B0604020202020204" pitchFamily="34" charset="0"/>
                <a:ea typeface="Proxima Nova" charset="0"/>
              </a:rPr>
              <a:t>(уже оформленный), на </a:t>
            </a:r>
            <a:r>
              <a:rPr lang="ru-RU" sz="1300" b="1" spc="-20" dirty="0" smtClean="0">
                <a:latin typeface="Arial" panose="020B0604020202020204" pitchFamily="34" charset="0"/>
                <a:ea typeface="Proxima Nova" charset="0"/>
              </a:rPr>
              <a:t>земельном участке </a:t>
            </a:r>
            <a:r>
              <a:rPr lang="ru-RU" sz="1300" b="1" spc="-20" dirty="0">
                <a:latin typeface="Arial" panose="020B0604020202020204" pitchFamily="34" charset="0"/>
                <a:ea typeface="Proxima Nova" charset="0"/>
              </a:rPr>
              <a:t>уже поставлен </a:t>
            </a:r>
            <a:r>
              <a:rPr lang="ru-RU" sz="1300" b="1" spc="-20" dirty="0" err="1" smtClean="0">
                <a:latin typeface="Arial" panose="020B0604020202020204" pitchFamily="34" charset="0"/>
                <a:ea typeface="Proxima Nova" charset="0"/>
              </a:rPr>
              <a:t>фундамент+короб+крыша</a:t>
            </a:r>
            <a:r>
              <a:rPr lang="ru-RU" sz="1300" b="1" spc="-20" dirty="0" smtClean="0">
                <a:latin typeface="Arial" panose="020B0604020202020204" pitchFamily="34" charset="0"/>
                <a:ea typeface="Proxima Nova" charset="0"/>
              </a:rPr>
              <a:t> </a:t>
            </a:r>
            <a:r>
              <a:rPr lang="ru-RU" sz="1300" b="1" spc="-20" dirty="0">
                <a:latin typeface="Arial" panose="020B0604020202020204" pitchFamily="34" charset="0"/>
                <a:ea typeface="Proxima Nova" charset="0"/>
              </a:rPr>
              <a:t>(но по реестру </a:t>
            </a:r>
            <a:r>
              <a:rPr lang="ru-RU" sz="1300" b="1" spc="-20" dirty="0" smtClean="0">
                <a:latin typeface="Arial" panose="020B0604020202020204" pitchFamily="34" charset="0"/>
                <a:ea typeface="Proxima Nova" charset="0"/>
              </a:rPr>
              <a:t>объект не </a:t>
            </a:r>
            <a:r>
              <a:rPr lang="ru-RU" sz="1300" b="1" spc="-20" dirty="0">
                <a:latin typeface="Arial" panose="020B0604020202020204" pitchFamily="34" charset="0"/>
                <a:ea typeface="Proxima Nova" charset="0"/>
              </a:rPr>
              <a:t>зарегистрирован), возможно ли взять ипотеку для строительства</a:t>
            </a:r>
            <a:r>
              <a:rPr lang="ru-RU" sz="1300" b="1" spc="-20" dirty="0" smtClean="0">
                <a:latin typeface="Arial" panose="020B0604020202020204" pitchFamily="34" charset="0"/>
                <a:ea typeface="Proxima Nova" charset="0"/>
              </a:rPr>
              <a:t>?</a:t>
            </a:r>
          </a:p>
          <a:p>
            <a:pPr algn="just">
              <a:spcBef>
                <a:spcPts val="0"/>
              </a:spcBef>
              <a:spcAft>
                <a:spcPts val="0"/>
              </a:spcAft>
              <a:buClr>
                <a:srgbClr val="FFC000"/>
              </a:buClr>
              <a:buSzPct val="100000"/>
            </a:pPr>
            <a:r>
              <a:rPr lang="ru-RU" sz="1300" spc="-20" dirty="0" smtClean="0">
                <a:latin typeface="Arial" panose="020B0604020202020204" pitchFamily="34" charset="0"/>
                <a:ea typeface="Proxima Nova" charset="0"/>
              </a:rPr>
              <a:t>Ответ</a:t>
            </a:r>
            <a:r>
              <a:rPr lang="ru-RU" sz="1300" spc="-20" dirty="0">
                <a:latin typeface="Arial" panose="020B0604020202020204" pitchFamily="34" charset="0"/>
                <a:ea typeface="Proxima Nova" charset="0"/>
              </a:rPr>
              <a:t>: </a:t>
            </a:r>
            <a:r>
              <a:rPr lang="ru-RU" sz="1300" spc="-20" dirty="0" smtClean="0">
                <a:latin typeface="Arial" panose="020B0604020202020204" pitchFamily="34" charset="0"/>
                <a:ea typeface="Proxima Nova" charset="0"/>
              </a:rPr>
              <a:t>Для предоставления кредита на завершение ранее начатого строительства в смете должны быть указаны </a:t>
            </a:r>
            <a:r>
              <a:rPr lang="ru-RU" sz="1300" i="1" spc="-20" dirty="0" smtClean="0">
                <a:latin typeface="Arial" panose="020B0604020202020204" pitchFamily="34" charset="0"/>
                <a:ea typeface="Proxima Nova" charset="0"/>
              </a:rPr>
              <a:t>строительные</a:t>
            </a:r>
            <a:r>
              <a:rPr lang="ru-RU" sz="1300" spc="-20" dirty="0" smtClean="0">
                <a:latin typeface="Arial" panose="020B0604020202020204" pitchFamily="34" charset="0"/>
                <a:ea typeface="Proxima Nova" charset="0"/>
              </a:rPr>
              <a:t> работы. Дополнительно, в смете необходимо отразить работы по установке коммуникаций (внутренних и внешних). Внутренняя отделка не является обязательной, но может быть включена по желанию клиента. Работы по установке коммуникаций и внутренней отделке не являются завершением ранее начатого строительства.</a:t>
            </a:r>
            <a:endParaRPr lang="ru-RU" sz="1300" spc="-20" dirty="0">
              <a:latin typeface="Arial" panose="020B0604020202020204" pitchFamily="34" charset="0"/>
              <a:ea typeface="Proxima Nova" charset="0"/>
            </a:endParaRPr>
          </a:p>
        </p:txBody>
      </p:sp>
      <p:sp>
        <p:nvSpPr>
          <p:cNvPr id="24" name="Прямоугольник 23"/>
          <p:cNvSpPr/>
          <p:nvPr/>
        </p:nvSpPr>
        <p:spPr>
          <a:xfrm>
            <a:off x="525080" y="4403720"/>
            <a:ext cx="9000000" cy="969496"/>
          </a:xfrm>
          <a:prstGeom prst="rect">
            <a:avLst/>
          </a:prstGeom>
        </p:spPr>
        <p:txBody>
          <a:bodyPr wrap="square">
            <a:spAutoFit/>
          </a:bodyPr>
          <a:lstStyle/>
          <a:p>
            <a:pPr marL="285750" indent="-285750" algn="just">
              <a:spcBef>
                <a:spcPts val="0"/>
              </a:spcBef>
              <a:spcAft>
                <a:spcPts val="600"/>
              </a:spcAft>
              <a:buClr>
                <a:srgbClr val="FFC000"/>
              </a:buClr>
              <a:buSzPct val="100000"/>
              <a:buFont typeface="Wingdings" panose="05000000000000000000" pitchFamily="2" charset="2"/>
              <a:buChar char="q"/>
            </a:pPr>
            <a:r>
              <a:rPr lang="ru-RU" sz="1300" b="1" spc="-20" dirty="0">
                <a:latin typeface="Arial" panose="020B0604020202020204" pitchFamily="34" charset="0"/>
                <a:ea typeface="Proxima Nova" charset="0"/>
              </a:rPr>
              <a:t>Можно ли осуществлять строительство по КРСТ домов из сип-панелей? Как правило такие дома имеют фундамент из металлических винтовых свай, как быть в таком случае</a:t>
            </a:r>
            <a:r>
              <a:rPr lang="ru-RU" sz="1300" b="1" spc="-20" dirty="0" smtClean="0">
                <a:latin typeface="Arial" panose="020B0604020202020204" pitchFamily="34" charset="0"/>
                <a:ea typeface="Proxima Nova" charset="0"/>
              </a:rPr>
              <a:t>?</a:t>
            </a:r>
          </a:p>
          <a:p>
            <a:pPr algn="just">
              <a:spcBef>
                <a:spcPts val="0"/>
              </a:spcBef>
              <a:spcAft>
                <a:spcPts val="1200"/>
              </a:spcAft>
              <a:buClr>
                <a:srgbClr val="FFC000"/>
              </a:buClr>
              <a:buSzPct val="100000"/>
            </a:pPr>
            <a:r>
              <a:rPr lang="ru-RU" sz="1300" spc="-20" dirty="0" smtClean="0">
                <a:latin typeface="Arial" panose="020B0604020202020204" pitchFamily="34" charset="0"/>
                <a:ea typeface="Proxima Nova" charset="0"/>
              </a:rPr>
              <a:t>Ответ</a:t>
            </a:r>
            <a:r>
              <a:rPr lang="ru-RU" sz="1300" spc="-20" dirty="0">
                <a:latin typeface="Arial" panose="020B0604020202020204" pitchFamily="34" charset="0"/>
                <a:ea typeface="Proxima Nova" charset="0"/>
              </a:rPr>
              <a:t>: Банк не кредитует </a:t>
            </a:r>
            <a:r>
              <a:rPr lang="ru-RU" sz="1300" spc="-20" dirty="0" smtClean="0">
                <a:latin typeface="Arial" panose="020B0604020202020204" pitchFamily="34" charset="0"/>
                <a:ea typeface="Proxima Nova" charset="0"/>
              </a:rPr>
              <a:t>строительство </a:t>
            </a:r>
            <a:r>
              <a:rPr lang="ru-RU" sz="1300" spc="-20" dirty="0">
                <a:latin typeface="Arial" panose="020B0604020202020204" pitchFamily="34" charset="0"/>
                <a:ea typeface="Proxima Nova" charset="0"/>
              </a:rPr>
              <a:t>любых домов на винтовых металлических сваях. </a:t>
            </a:r>
            <a:r>
              <a:rPr lang="ru-RU" sz="1300" spc="-20" dirty="0" smtClean="0">
                <a:latin typeface="Arial" panose="020B0604020202020204" pitchFamily="34" charset="0"/>
                <a:ea typeface="Proxima Nova" charset="0"/>
              </a:rPr>
              <a:t>Кредитования </a:t>
            </a:r>
            <a:r>
              <a:rPr lang="ru-RU" sz="1300" spc="-20" dirty="0">
                <a:latin typeface="Arial" panose="020B0604020202020204" pitchFamily="34" charset="0"/>
                <a:ea typeface="Proxima Nova" charset="0"/>
              </a:rPr>
              <a:t>домов из СИП-Панелей допускается, но с учетом фундамента, разрешённого требованиями </a:t>
            </a:r>
            <a:r>
              <a:rPr lang="ru-RU" sz="1300" spc="-20" dirty="0" smtClean="0">
                <a:latin typeface="Arial" panose="020B0604020202020204" pitchFamily="34" charset="0"/>
                <a:ea typeface="Proxima Nova" charset="0"/>
              </a:rPr>
              <a:t>Банка.</a:t>
            </a:r>
            <a:endParaRPr lang="ru-RU" sz="1300" spc="-20" dirty="0">
              <a:latin typeface="Arial" panose="020B0604020202020204" pitchFamily="34" charset="0"/>
              <a:ea typeface="Proxima Nova" charset="0"/>
            </a:endParaRPr>
          </a:p>
        </p:txBody>
      </p:sp>
    </p:spTree>
    <p:extLst>
      <p:ext uri="{BB962C8B-B14F-4D97-AF65-F5344CB8AC3E}">
        <p14:creationId xmlns:p14="http://schemas.microsoft.com/office/powerpoint/2010/main" val="3306660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522288" y="14319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eaLnBrk="1" hangingPunct="1">
              <a:buFont typeface="Arial" panose="020B0604020202020204" pitchFamily="34" charset="0"/>
              <a:buNone/>
              <a:defRPr sz="1600" b="1">
                <a:latin typeface="Arial" panose="020B0604020202020204" pitchFamily="34" charset="0"/>
              </a:defRPr>
            </a:lvl1pPr>
            <a:lvl2pPr marL="742950" indent="-285750">
              <a:spcBef>
                <a:spcPct val="20000"/>
              </a:spcBef>
              <a:buFont typeface="Arial" panose="020B0604020202020204" pitchFamily="34" charset="0"/>
              <a:buChar char="–"/>
              <a:defRPr sz="3000"/>
            </a:lvl2pPr>
            <a:lvl3pPr marL="1143000" indent="-228600">
              <a:spcBef>
                <a:spcPct val="20000"/>
              </a:spcBef>
              <a:buFont typeface="Arial" panose="020B0604020202020204" pitchFamily="34" charset="0"/>
              <a:buChar char="•"/>
              <a:defRPr sz="2600"/>
            </a:lvl3pPr>
            <a:lvl4pPr marL="1600200" indent="-228600">
              <a:spcBef>
                <a:spcPct val="20000"/>
              </a:spcBef>
              <a:buFont typeface="Arial" panose="020B0604020202020204" pitchFamily="34" charset="0"/>
              <a:buChar char="–"/>
              <a:defRPr sz="2100"/>
            </a:lvl4pPr>
            <a:lvl5pPr marL="2057400" indent="-228600">
              <a:spcBef>
                <a:spcPct val="20000"/>
              </a:spcBef>
              <a:buFont typeface="Arial" panose="020B0604020202020204" pitchFamily="34" charset="0"/>
              <a:buChar char="»"/>
              <a:defRPr sz="2100"/>
            </a:lvl5pPr>
            <a:lvl6pPr marL="2514600" indent="-228600" eaLnBrk="0" fontAlgn="base" hangingPunct="0">
              <a:spcBef>
                <a:spcPct val="20000"/>
              </a:spcBef>
              <a:spcAft>
                <a:spcPct val="0"/>
              </a:spcAft>
              <a:buFont typeface="Arial" panose="020B0604020202020204" pitchFamily="34" charset="0"/>
              <a:buChar char="»"/>
              <a:defRPr sz="2100"/>
            </a:lvl6pPr>
            <a:lvl7pPr marL="2971800" indent="-228600" eaLnBrk="0" fontAlgn="base" hangingPunct="0">
              <a:spcBef>
                <a:spcPct val="20000"/>
              </a:spcBef>
              <a:spcAft>
                <a:spcPct val="0"/>
              </a:spcAft>
              <a:buFont typeface="Arial" panose="020B0604020202020204" pitchFamily="34" charset="0"/>
              <a:buChar char="»"/>
              <a:defRPr sz="2100"/>
            </a:lvl7pPr>
            <a:lvl8pPr marL="3429000" indent="-228600" eaLnBrk="0" fontAlgn="base" hangingPunct="0">
              <a:spcBef>
                <a:spcPct val="20000"/>
              </a:spcBef>
              <a:spcAft>
                <a:spcPct val="0"/>
              </a:spcAft>
              <a:buFont typeface="Arial" panose="020B0604020202020204" pitchFamily="34" charset="0"/>
              <a:buChar char="»"/>
              <a:defRPr sz="2100"/>
            </a:lvl8pPr>
            <a:lvl9pPr marL="3886200" indent="-228600" eaLnBrk="0" fontAlgn="base" hangingPunct="0">
              <a:spcBef>
                <a:spcPct val="20000"/>
              </a:spcBef>
              <a:spcAft>
                <a:spcPct val="0"/>
              </a:spcAft>
              <a:buFont typeface="Arial" panose="020B0604020202020204" pitchFamily="34" charset="0"/>
              <a:buChar char="»"/>
              <a:defRPr sz="2100"/>
            </a:lvl9pPr>
          </a:lstStyle>
          <a:p>
            <a:r>
              <a:rPr lang="ru-RU" altLang="ru-RU" dirty="0" smtClean="0"/>
              <a:t>ОТВЕТЫ НА ЧАСТО ЗАДАВАЕМЫЕ ВОПРОСЫ</a:t>
            </a:r>
            <a:endParaRPr lang="ru-RU" altLang="ru-RU" dirty="0"/>
          </a:p>
        </p:txBody>
      </p:sp>
      <p:sp>
        <p:nvSpPr>
          <p:cNvPr id="4101" name="Номер слайда 3"/>
          <p:cNvSpPr>
            <a:spLocks noGrp="1"/>
          </p:cNvSpPr>
          <p:nvPr>
            <p:ph type="sldNum" sz="quarter" idx="12"/>
          </p:nvPr>
        </p:nvSpPr>
        <p:spPr bwMode="auto">
          <a:xfrm>
            <a:off x="7566025" y="6530975"/>
            <a:ext cx="2311400"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18" rIns="99038" bIns="49518"/>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803275" indent="-307975">
              <a:spcBef>
                <a:spcPct val="20000"/>
              </a:spcBef>
              <a:buFont typeface="Arial" panose="020B0604020202020204" pitchFamily="34" charset="0"/>
              <a:buChar char="–"/>
              <a:defRPr sz="3000">
                <a:solidFill>
                  <a:schemeClr val="tx1"/>
                </a:solidFill>
                <a:latin typeface="Calibri" panose="020F0502020204030204" pitchFamily="34" charset="0"/>
              </a:defRPr>
            </a:lvl2pPr>
            <a:lvl3pPr marL="1236663" indent="-246063">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1963" indent="-246063">
              <a:spcBef>
                <a:spcPct val="20000"/>
              </a:spcBef>
              <a:buFont typeface="Arial" panose="020B0604020202020204" pitchFamily="34" charset="0"/>
              <a:buChar char="–"/>
              <a:defRPr sz="2100">
                <a:solidFill>
                  <a:schemeClr val="tx1"/>
                </a:solidFill>
                <a:latin typeface="Calibri" panose="020F0502020204030204" pitchFamily="34" charset="0"/>
              </a:defRPr>
            </a:lvl4pPr>
            <a:lvl5pPr marL="2227263" indent="-246063">
              <a:spcBef>
                <a:spcPct val="20000"/>
              </a:spcBef>
              <a:buFont typeface="Arial" panose="020B0604020202020204" pitchFamily="34" charset="0"/>
              <a:buChar char="»"/>
              <a:defRPr sz="2100">
                <a:solidFill>
                  <a:schemeClr val="tx1"/>
                </a:solidFill>
                <a:latin typeface="Calibri" panose="020F0502020204030204" pitchFamily="34" charset="0"/>
              </a:defRPr>
            </a:lvl5pPr>
            <a:lvl6pPr marL="26844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31416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5988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40560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spcBef>
                <a:spcPct val="0"/>
              </a:spcBef>
              <a:buFontTx/>
              <a:buNone/>
            </a:pPr>
            <a:fld id="{6F3BBF59-1180-4A91-994A-C650FFF7E75A}" type="slidenum">
              <a:rPr lang="en-US" altLang="ru-RU" sz="1000" b="1" smtClean="0">
                <a:solidFill>
                  <a:srgbClr val="19502E"/>
                </a:solidFill>
                <a:latin typeface="Arial" panose="020B0604020202020204" pitchFamily="34" charset="0"/>
              </a:rPr>
              <a:pPr>
                <a:spcBef>
                  <a:spcPct val="0"/>
                </a:spcBef>
                <a:buFontTx/>
                <a:buNone/>
              </a:pPr>
              <a:t>14</a:t>
            </a:fld>
            <a:endParaRPr lang="en-US" altLang="ru-RU" sz="1000" b="1" dirty="0" smtClean="0">
              <a:solidFill>
                <a:srgbClr val="19502E"/>
              </a:solidFill>
              <a:latin typeface="Arial" panose="020B0604020202020204" pitchFamily="34" charset="0"/>
            </a:endParaRPr>
          </a:p>
        </p:txBody>
      </p:sp>
      <p:sp>
        <p:nvSpPr>
          <p:cNvPr id="8" name="Прямоугольник 7"/>
          <p:cNvSpPr/>
          <p:nvPr/>
        </p:nvSpPr>
        <p:spPr>
          <a:xfrm>
            <a:off x="4556350" y="494960"/>
            <a:ext cx="828698" cy="584775"/>
          </a:xfrm>
          <a:prstGeom prst="rect">
            <a:avLst/>
          </a:prstGeom>
          <a:noFill/>
        </p:spPr>
        <p:txBody>
          <a:bodyPr wrap="square" lIns="91440" tIns="45720" rIns="91440" bIns="45720">
            <a:spAutoFit/>
          </a:bodyPr>
          <a:lstStyle/>
          <a:p>
            <a:pPr algn="ctr"/>
            <a:r>
              <a:rPr lang="ru-RU"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1" name="Прямоугольник 10"/>
          <p:cNvSpPr/>
          <p:nvPr/>
        </p:nvSpPr>
        <p:spPr>
          <a:xfrm>
            <a:off x="4556350" y="3420289"/>
            <a:ext cx="828698" cy="584775"/>
          </a:xfrm>
          <a:prstGeom prst="rect">
            <a:avLst/>
          </a:prstGeom>
          <a:noFill/>
        </p:spPr>
        <p:txBody>
          <a:bodyPr wrap="square" lIns="91440" tIns="45720" rIns="91440" bIns="45720">
            <a:spAutoFit/>
          </a:bodyPr>
          <a:lstStyle/>
          <a:p>
            <a:pPr algn="ctr"/>
            <a:r>
              <a:rPr lang="ru-RU"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3" name="Прямоугольник 12"/>
          <p:cNvSpPr/>
          <p:nvPr/>
        </p:nvSpPr>
        <p:spPr>
          <a:xfrm>
            <a:off x="4556350" y="1628800"/>
            <a:ext cx="828698" cy="584775"/>
          </a:xfrm>
          <a:prstGeom prst="rect">
            <a:avLst/>
          </a:prstGeom>
          <a:noFill/>
        </p:spPr>
        <p:txBody>
          <a:bodyPr wrap="square" lIns="91440" tIns="45720" rIns="91440" bIns="45720">
            <a:spAutoFit/>
          </a:bodyPr>
          <a:lstStyle/>
          <a:p>
            <a:pPr algn="ctr"/>
            <a:r>
              <a:rPr lang="ru-RU"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6" name="Прямоугольник 15"/>
          <p:cNvSpPr/>
          <p:nvPr/>
        </p:nvSpPr>
        <p:spPr>
          <a:xfrm>
            <a:off x="4556350" y="5004465"/>
            <a:ext cx="828698" cy="584775"/>
          </a:xfrm>
          <a:prstGeom prst="rect">
            <a:avLst/>
          </a:prstGeom>
          <a:noFill/>
        </p:spPr>
        <p:txBody>
          <a:bodyPr wrap="square" lIns="91440" tIns="45720" rIns="91440" bIns="45720">
            <a:spAutoFit/>
          </a:bodyPr>
          <a:lstStyle/>
          <a:p>
            <a:pPr algn="ctr"/>
            <a:r>
              <a:rPr lang="ru-RU"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4" name="Прямоугольник 13"/>
          <p:cNvSpPr/>
          <p:nvPr/>
        </p:nvSpPr>
        <p:spPr>
          <a:xfrm>
            <a:off x="534224" y="908720"/>
            <a:ext cx="9000000" cy="969496"/>
          </a:xfrm>
          <a:prstGeom prst="rect">
            <a:avLst/>
          </a:prstGeom>
        </p:spPr>
        <p:txBody>
          <a:bodyPr wrap="square">
            <a:spAutoFit/>
          </a:bodyPr>
          <a:lstStyle/>
          <a:p>
            <a:pPr marL="285750" indent="-285750" algn="just">
              <a:spcBef>
                <a:spcPts val="0"/>
              </a:spcBef>
              <a:spcAft>
                <a:spcPts val="600"/>
              </a:spcAft>
              <a:buClr>
                <a:srgbClr val="FFC000"/>
              </a:buClr>
              <a:buSzPct val="100000"/>
              <a:buFont typeface="Wingdings" panose="05000000000000000000" pitchFamily="2" charset="2"/>
              <a:buChar char="q"/>
            </a:pPr>
            <a:r>
              <a:rPr lang="ru-RU" sz="1300" b="1" spc="-20" dirty="0">
                <a:latin typeface="Arial" panose="020B0604020202020204" pitchFamily="34" charset="0"/>
                <a:ea typeface="Proxima Nova" charset="0"/>
              </a:rPr>
              <a:t>Коммуникации проводятся до дома или с заведением в дом и последующим их разведением по домовой площади</a:t>
            </a:r>
            <a:r>
              <a:rPr lang="ru-RU" sz="1300" b="1" spc="-20" dirty="0" smtClean="0">
                <a:latin typeface="Arial" panose="020B0604020202020204" pitchFamily="34" charset="0"/>
                <a:ea typeface="Proxima Nova" charset="0"/>
              </a:rPr>
              <a:t>?</a:t>
            </a:r>
          </a:p>
          <a:p>
            <a:pPr algn="just">
              <a:spcBef>
                <a:spcPts val="0"/>
              </a:spcBef>
              <a:spcAft>
                <a:spcPts val="1200"/>
              </a:spcAft>
              <a:buClr>
                <a:srgbClr val="FFC000"/>
              </a:buClr>
              <a:buSzPct val="100000"/>
            </a:pPr>
            <a:r>
              <a:rPr lang="ru-RU" sz="1300" spc="-20" dirty="0" smtClean="0">
                <a:latin typeface="Arial" panose="020B0604020202020204" pitchFamily="34" charset="0"/>
                <a:ea typeface="Proxima Nova" charset="0"/>
              </a:rPr>
              <a:t>Ответ</a:t>
            </a:r>
            <a:r>
              <a:rPr lang="ru-RU" sz="1300" spc="-20" dirty="0">
                <a:latin typeface="Arial" panose="020B0604020202020204" pitchFamily="34" charset="0"/>
                <a:ea typeface="Proxima Nova" charset="0"/>
              </a:rPr>
              <a:t>: Дом должен быть оснащен внутренними и внешними коммуникациями </a:t>
            </a:r>
            <a:r>
              <a:rPr lang="ru-RU" sz="1300" spc="-20" dirty="0" smtClean="0">
                <a:latin typeface="Arial" panose="020B0604020202020204" pitchFamily="34" charset="0"/>
                <a:ea typeface="Proxima Nova" charset="0"/>
              </a:rPr>
              <a:t>(</a:t>
            </a:r>
            <a:r>
              <a:rPr lang="ru-RU" sz="1300" spc="-20" dirty="0">
                <a:latin typeface="Arial" panose="020B0604020202020204" pitchFamily="34" charset="0"/>
                <a:ea typeface="Proxima Nova" charset="0"/>
              </a:rPr>
              <a:t>с</a:t>
            </a:r>
            <a:r>
              <a:rPr lang="ru-RU" sz="1300" spc="-20" dirty="0" smtClean="0">
                <a:latin typeface="Arial" panose="020B0604020202020204" pitchFamily="34" charset="0"/>
                <a:ea typeface="Proxima Nova" charset="0"/>
              </a:rPr>
              <a:t> </a:t>
            </a:r>
            <a:r>
              <a:rPr lang="ru-RU" sz="1300" spc="-20" dirty="0">
                <a:latin typeface="Arial" panose="020B0604020202020204" pitchFamily="34" charset="0"/>
                <a:ea typeface="Proxima Nova" charset="0"/>
              </a:rPr>
              <a:t>заведением в дом и последующим их разведением по домовой </a:t>
            </a:r>
            <a:r>
              <a:rPr lang="ru-RU" sz="1300" spc="-20" dirty="0" smtClean="0">
                <a:latin typeface="Arial" panose="020B0604020202020204" pitchFamily="34" charset="0"/>
                <a:ea typeface="Proxima Nova" charset="0"/>
              </a:rPr>
              <a:t>площади).</a:t>
            </a:r>
            <a:endParaRPr lang="ru-RU" sz="1300" spc="-20" dirty="0">
              <a:latin typeface="Arial" panose="020B0604020202020204" pitchFamily="34" charset="0"/>
              <a:ea typeface="Proxima Nova" charset="0"/>
            </a:endParaRPr>
          </a:p>
        </p:txBody>
      </p:sp>
      <p:sp>
        <p:nvSpPr>
          <p:cNvPr id="17" name="Прямоугольник 16"/>
          <p:cNvSpPr/>
          <p:nvPr/>
        </p:nvSpPr>
        <p:spPr>
          <a:xfrm>
            <a:off x="525080" y="2134597"/>
            <a:ext cx="9000000" cy="569387"/>
          </a:xfrm>
          <a:prstGeom prst="rect">
            <a:avLst/>
          </a:prstGeom>
        </p:spPr>
        <p:txBody>
          <a:bodyPr wrap="square">
            <a:spAutoFit/>
          </a:bodyPr>
          <a:lstStyle/>
          <a:p>
            <a:pPr marL="285750" indent="-285750" algn="just">
              <a:spcBef>
                <a:spcPts val="0"/>
              </a:spcBef>
              <a:spcAft>
                <a:spcPts val="600"/>
              </a:spcAft>
              <a:buClr>
                <a:srgbClr val="FFC000"/>
              </a:buClr>
              <a:buSzPct val="100000"/>
              <a:buFont typeface="Wingdings" panose="05000000000000000000" pitchFamily="2" charset="2"/>
              <a:buChar char="q"/>
            </a:pPr>
            <a:r>
              <a:rPr lang="ru-RU" sz="1300" b="1" spc="-20" dirty="0">
                <a:latin typeface="Arial" panose="020B0604020202020204" pitchFamily="34" charset="0"/>
                <a:ea typeface="Proxima Nova" charset="0"/>
              </a:rPr>
              <a:t>Нужен ли </a:t>
            </a:r>
            <a:r>
              <a:rPr lang="ru-RU" sz="1300" b="1" spc="-20" dirty="0" smtClean="0">
                <a:latin typeface="Arial" panose="020B0604020202020204" pitchFamily="34" charset="0"/>
                <a:ea typeface="Proxima Nova" charset="0"/>
              </a:rPr>
              <a:t>выезд сотрудника банка и осмотр построенного объекта с целью составления акта осмотра?</a:t>
            </a:r>
          </a:p>
          <a:p>
            <a:pPr algn="just">
              <a:spcBef>
                <a:spcPts val="0"/>
              </a:spcBef>
              <a:spcAft>
                <a:spcPts val="1200"/>
              </a:spcAft>
              <a:buClr>
                <a:srgbClr val="FFC000"/>
              </a:buClr>
              <a:buSzPct val="100000"/>
            </a:pPr>
            <a:r>
              <a:rPr lang="ru-RU" sz="1300" spc="-20" dirty="0" smtClean="0">
                <a:latin typeface="Arial" panose="020B0604020202020204" pitchFamily="34" charset="0"/>
                <a:ea typeface="Proxima Nova" charset="0"/>
              </a:rPr>
              <a:t>Ответ</a:t>
            </a:r>
            <a:r>
              <a:rPr lang="ru-RU" sz="1300" spc="-20" dirty="0">
                <a:latin typeface="Arial" panose="020B0604020202020204" pitchFamily="34" charset="0"/>
                <a:ea typeface="Proxima Nova" charset="0"/>
              </a:rPr>
              <a:t>: </a:t>
            </a:r>
            <a:r>
              <a:rPr lang="ru-RU" sz="1300" spc="-20" dirty="0" smtClean="0">
                <a:latin typeface="Arial" panose="020B0604020202020204" pitchFamily="34" charset="0"/>
                <a:ea typeface="Proxima Nova" charset="0"/>
              </a:rPr>
              <a:t>Не требуется.</a:t>
            </a:r>
            <a:endParaRPr lang="ru-RU" sz="1300" spc="-20" dirty="0">
              <a:latin typeface="Arial" panose="020B0604020202020204" pitchFamily="34" charset="0"/>
              <a:ea typeface="Proxima Nova" charset="0"/>
            </a:endParaRPr>
          </a:p>
        </p:txBody>
      </p:sp>
      <p:sp>
        <p:nvSpPr>
          <p:cNvPr id="21" name="Прямоугольник 20"/>
          <p:cNvSpPr/>
          <p:nvPr/>
        </p:nvSpPr>
        <p:spPr>
          <a:xfrm>
            <a:off x="525080" y="5467871"/>
            <a:ext cx="9000000" cy="769441"/>
          </a:xfrm>
          <a:prstGeom prst="rect">
            <a:avLst/>
          </a:prstGeom>
        </p:spPr>
        <p:txBody>
          <a:bodyPr wrap="square">
            <a:spAutoFit/>
          </a:bodyPr>
          <a:lstStyle/>
          <a:p>
            <a:pPr marL="285750" indent="-285750" algn="just">
              <a:spcBef>
                <a:spcPts val="0"/>
              </a:spcBef>
              <a:spcAft>
                <a:spcPts val="600"/>
              </a:spcAft>
              <a:buClr>
                <a:srgbClr val="FFC000"/>
              </a:buClr>
              <a:buSzPct val="100000"/>
              <a:buFont typeface="Wingdings" panose="05000000000000000000" pitchFamily="2" charset="2"/>
              <a:buChar char="q"/>
            </a:pPr>
            <a:r>
              <a:rPr lang="ru-RU" sz="1300" b="1" spc="-20" dirty="0" smtClean="0">
                <a:latin typeface="Arial" panose="020B0604020202020204" pitchFamily="34" charset="0"/>
                <a:ea typeface="Proxima Nova" charset="0"/>
              </a:rPr>
              <a:t>Допускается ли строительство на участке, находящемся в аренде?</a:t>
            </a:r>
          </a:p>
          <a:p>
            <a:pPr algn="just">
              <a:spcBef>
                <a:spcPts val="0"/>
              </a:spcBef>
              <a:spcAft>
                <a:spcPts val="1200"/>
              </a:spcAft>
              <a:buClr>
                <a:srgbClr val="FFC000"/>
              </a:buClr>
              <a:buSzPct val="100000"/>
            </a:pPr>
            <a:r>
              <a:rPr lang="ru-RU" sz="1300" spc="-20" dirty="0" smtClean="0">
                <a:latin typeface="Arial" panose="020B0604020202020204" pitchFamily="34" charset="0"/>
                <a:ea typeface="Proxima Nova" charset="0"/>
              </a:rPr>
              <a:t>Ответ</a:t>
            </a:r>
            <a:r>
              <a:rPr lang="ru-RU" sz="1300" spc="-20" dirty="0">
                <a:latin typeface="Arial" panose="020B0604020202020204" pitchFamily="34" charset="0"/>
                <a:ea typeface="Proxima Nova" charset="0"/>
              </a:rPr>
              <a:t>: </a:t>
            </a:r>
            <a:r>
              <a:rPr lang="ru-RU" sz="1300" spc="-20" dirty="0" smtClean="0">
                <a:latin typeface="Arial" panose="020B0604020202020204" pitchFamily="34" charset="0"/>
                <a:ea typeface="Proxima Nova" charset="0"/>
              </a:rPr>
              <a:t>Допускается, в случае, если земля находится в государственной или муниципальной собственности, срок аренды 20 лет, назначение земли ИЖС или ЛПХ, срок кредита не должен превышать срок аренды*</a:t>
            </a:r>
            <a:endParaRPr lang="ru-RU" sz="1300" spc="-20" dirty="0">
              <a:latin typeface="Arial" panose="020B0604020202020204" pitchFamily="34" charset="0"/>
              <a:ea typeface="Proxima Nova" charset="0"/>
            </a:endParaRPr>
          </a:p>
        </p:txBody>
      </p:sp>
      <p:sp>
        <p:nvSpPr>
          <p:cNvPr id="12" name="Прямоугольник 11"/>
          <p:cNvSpPr/>
          <p:nvPr/>
        </p:nvSpPr>
        <p:spPr>
          <a:xfrm>
            <a:off x="4556350" y="2420888"/>
            <a:ext cx="828698" cy="584775"/>
          </a:xfrm>
          <a:prstGeom prst="rect">
            <a:avLst/>
          </a:prstGeom>
          <a:noFill/>
        </p:spPr>
        <p:txBody>
          <a:bodyPr wrap="square" lIns="91440" tIns="45720" rIns="91440" bIns="45720">
            <a:spAutoFit/>
          </a:bodyPr>
          <a:lstStyle/>
          <a:p>
            <a:pPr algn="ctr"/>
            <a:r>
              <a:rPr lang="ru-RU"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20" name="Rectangle 8"/>
          <p:cNvSpPr>
            <a:spLocks noChangeArrowheads="1"/>
          </p:cNvSpPr>
          <p:nvPr>
            <p:custDataLst>
              <p:tags r:id="rId1"/>
            </p:custDataLst>
          </p:nvPr>
        </p:nvSpPr>
        <p:spPr bwMode="gray">
          <a:xfrm>
            <a:off x="6033120" y="6525344"/>
            <a:ext cx="4104456" cy="123111"/>
          </a:xfrm>
          <a:prstGeom prst="rect">
            <a:avLst/>
          </a:prstGeom>
          <a:noFill/>
          <a:ln w="9525">
            <a:noFill/>
            <a:miter lim="800000"/>
            <a:headEnd/>
            <a:tailEnd/>
          </a:ln>
        </p:spPr>
        <p:txBody>
          <a:bodyPr wrap="square" lIns="0" tIns="0" rIns="0" bIns="0">
            <a:spAutoFit/>
          </a:bodyPr>
          <a:lstStyle/>
          <a:p>
            <a:pPr marL="285750" algn="just">
              <a:spcBef>
                <a:spcPts val="300"/>
              </a:spcBef>
              <a:spcAft>
                <a:spcPts val="300"/>
              </a:spcAft>
              <a:buClr>
                <a:srgbClr val="FFC000"/>
              </a:buClr>
              <a:buSzPct val="100000"/>
            </a:pPr>
            <a:r>
              <a:rPr lang="ru-RU" sz="800" dirty="0" smtClean="0">
                <a:latin typeface="Arial" panose="020B0604020202020204" pitchFamily="34" charset="0"/>
              </a:rPr>
              <a:t>* Вопрос требует согласования коллегиального органа банка</a:t>
            </a:r>
            <a:endParaRPr lang="ru-RU" sz="800" dirty="0" smtClean="0">
              <a:solidFill>
                <a:srgbClr val="FF0000"/>
              </a:solidFill>
              <a:latin typeface="Arial" panose="020B0604020202020204" pitchFamily="34" charset="0"/>
            </a:endParaRPr>
          </a:p>
        </p:txBody>
      </p:sp>
      <p:sp>
        <p:nvSpPr>
          <p:cNvPr id="19" name="Прямоугольник 18"/>
          <p:cNvSpPr/>
          <p:nvPr/>
        </p:nvSpPr>
        <p:spPr>
          <a:xfrm>
            <a:off x="525080" y="2924944"/>
            <a:ext cx="9000999" cy="769441"/>
          </a:xfrm>
          <a:prstGeom prst="rect">
            <a:avLst/>
          </a:prstGeom>
        </p:spPr>
        <p:txBody>
          <a:bodyPr wrap="square">
            <a:spAutoFit/>
          </a:bodyPr>
          <a:lstStyle/>
          <a:p>
            <a:pPr marL="285750" indent="-285750" algn="just">
              <a:spcBef>
                <a:spcPts val="0"/>
              </a:spcBef>
              <a:spcAft>
                <a:spcPts val="600"/>
              </a:spcAft>
              <a:buClr>
                <a:srgbClr val="FFC000"/>
              </a:buClr>
              <a:buSzPct val="100000"/>
              <a:buFont typeface="Wingdings" panose="05000000000000000000" pitchFamily="2" charset="2"/>
              <a:buChar char="q"/>
            </a:pPr>
            <a:r>
              <a:rPr lang="ru-RU" sz="1300" b="1" spc="-20" dirty="0">
                <a:latin typeface="Arial" panose="020B0604020202020204" pitchFamily="34" charset="0"/>
                <a:ea typeface="Proxima Nova" charset="0"/>
              </a:rPr>
              <a:t>Водоснабжение. В коттеджном поселке есть источник водоснабжения в виде колодца с погружным </a:t>
            </a:r>
            <a:r>
              <a:rPr lang="ru-RU" sz="1300" b="1" spc="-20" dirty="0" smtClean="0">
                <a:latin typeface="Arial" panose="020B0604020202020204" pitchFamily="34" charset="0"/>
                <a:ea typeface="Proxima Nova" charset="0"/>
              </a:rPr>
              <a:t>насосом. Подходит ли такой способ водоснабжения?</a:t>
            </a:r>
          </a:p>
          <a:p>
            <a:pPr algn="just">
              <a:spcBef>
                <a:spcPts val="0"/>
              </a:spcBef>
              <a:spcAft>
                <a:spcPts val="1200"/>
              </a:spcAft>
              <a:buClr>
                <a:srgbClr val="FFC000"/>
              </a:buClr>
              <a:buSzPct val="100000"/>
            </a:pPr>
            <a:r>
              <a:rPr lang="ru-RU" sz="1300" spc="-20" dirty="0">
                <a:latin typeface="Arial" panose="020B0604020202020204" pitchFamily="34" charset="0"/>
                <a:ea typeface="Proxima Nova" charset="0"/>
              </a:rPr>
              <a:t>Ответ: </a:t>
            </a:r>
            <a:r>
              <a:rPr lang="ru-RU" sz="1300" spc="-20" dirty="0" smtClean="0">
                <a:latin typeface="Arial" panose="020B0604020202020204" pitchFamily="34" charset="0"/>
                <a:ea typeface="Proxima Nova" charset="0"/>
              </a:rPr>
              <a:t>Допускается.</a:t>
            </a:r>
            <a:endParaRPr lang="ru-RU" sz="1300" spc="-20" dirty="0">
              <a:latin typeface="Arial" panose="020B0604020202020204" pitchFamily="34" charset="0"/>
              <a:ea typeface="Proxima Nova" charset="0"/>
            </a:endParaRPr>
          </a:p>
        </p:txBody>
      </p:sp>
      <p:sp>
        <p:nvSpPr>
          <p:cNvPr id="22" name="Прямоугольник 21"/>
          <p:cNvSpPr/>
          <p:nvPr/>
        </p:nvSpPr>
        <p:spPr>
          <a:xfrm>
            <a:off x="534080" y="3861048"/>
            <a:ext cx="9000000" cy="1369606"/>
          </a:xfrm>
          <a:prstGeom prst="rect">
            <a:avLst/>
          </a:prstGeom>
        </p:spPr>
        <p:txBody>
          <a:bodyPr wrap="square">
            <a:spAutoFit/>
          </a:bodyPr>
          <a:lstStyle/>
          <a:p>
            <a:pPr marL="285750" indent="-285750" algn="just">
              <a:spcBef>
                <a:spcPts val="0"/>
              </a:spcBef>
              <a:spcAft>
                <a:spcPts val="600"/>
              </a:spcAft>
              <a:buClr>
                <a:srgbClr val="FFC000"/>
              </a:buClr>
              <a:buSzPct val="100000"/>
              <a:buFont typeface="Wingdings" panose="05000000000000000000" pitchFamily="2" charset="2"/>
              <a:buChar char="q"/>
            </a:pPr>
            <a:r>
              <a:rPr lang="ru-RU" sz="1300" b="1" spc="-20" dirty="0" smtClean="0">
                <a:latin typeface="Arial" panose="020B0604020202020204" pitchFamily="34" charset="0"/>
                <a:ea typeface="Proxima Nova" charset="0"/>
              </a:rPr>
              <a:t>Как </a:t>
            </a:r>
            <a:r>
              <a:rPr lang="ru-RU" sz="1300" b="1" spc="-20" dirty="0">
                <a:latin typeface="Arial" panose="020B0604020202020204" pitchFamily="34" charset="0"/>
                <a:ea typeface="Proxima Nova" charset="0"/>
              </a:rPr>
              <a:t>проверить жилой дом, если он строится в </a:t>
            </a:r>
            <a:r>
              <a:rPr lang="ru-RU" sz="1300" b="1" spc="-20" dirty="0" smtClean="0">
                <a:latin typeface="Arial" panose="020B0604020202020204" pitchFamily="34" charset="0"/>
                <a:ea typeface="Proxima Nova" charset="0"/>
              </a:rPr>
              <a:t>другом </a:t>
            </a:r>
            <a:r>
              <a:rPr lang="ru-RU" sz="1300" b="1" spc="-20" dirty="0">
                <a:latin typeface="Arial" panose="020B0604020202020204" pitchFamily="34" charset="0"/>
                <a:ea typeface="Proxima Nova" charset="0"/>
              </a:rPr>
              <a:t>регионе? </a:t>
            </a:r>
            <a:r>
              <a:rPr lang="ru-RU" sz="1300" b="1" spc="-20" dirty="0" smtClean="0">
                <a:latin typeface="Arial" panose="020B0604020202020204" pitchFamily="34" charset="0"/>
                <a:ea typeface="Proxima Nova" charset="0"/>
              </a:rPr>
              <a:t>Или </a:t>
            </a:r>
            <a:r>
              <a:rPr lang="ru-RU" sz="1300" b="1" spc="-20" dirty="0">
                <a:latin typeface="Arial" panose="020B0604020202020204" pitchFamily="34" charset="0"/>
                <a:ea typeface="Proxima Nova" charset="0"/>
              </a:rPr>
              <a:t>только клиент несет ответственность за предоставленные фотоматериалы о ходе строительства</a:t>
            </a:r>
            <a:r>
              <a:rPr lang="ru-RU" sz="1300" b="1" spc="-20" dirty="0" smtClean="0">
                <a:latin typeface="Arial" panose="020B0604020202020204" pitchFamily="34" charset="0"/>
                <a:ea typeface="Proxima Nova" charset="0"/>
              </a:rPr>
              <a:t>?</a:t>
            </a:r>
          </a:p>
          <a:p>
            <a:pPr algn="just">
              <a:spcBef>
                <a:spcPts val="0"/>
              </a:spcBef>
              <a:spcAft>
                <a:spcPts val="1200"/>
              </a:spcAft>
              <a:buClr>
                <a:srgbClr val="FFC000"/>
              </a:buClr>
              <a:buSzPct val="100000"/>
            </a:pPr>
            <a:r>
              <a:rPr lang="ru-RU" sz="1300" spc="-20" dirty="0" smtClean="0">
                <a:latin typeface="Arial" panose="020B0604020202020204" pitchFamily="34" charset="0"/>
                <a:ea typeface="Proxima Nova" charset="0"/>
              </a:rPr>
              <a:t>Ответ: Информация о ходе строительства подтверждается предоставлением от заемщика актов приема-передачи выполненных работ с приложением фотоотчета. По факту возведения дома в дополнение к актам предоставляется технический план на построенный жилой дом и земельный участок, заверенный подписью и печатью кадастрового инженера.</a:t>
            </a:r>
            <a:endParaRPr lang="ru-RU" sz="1300" spc="-20" dirty="0">
              <a:latin typeface="Arial" panose="020B0604020202020204" pitchFamily="34" charset="0"/>
              <a:ea typeface="Proxima Nova" charset="0"/>
            </a:endParaRPr>
          </a:p>
        </p:txBody>
      </p:sp>
    </p:spTree>
    <p:extLst>
      <p:ext uri="{BB962C8B-B14F-4D97-AF65-F5344CB8AC3E}">
        <p14:creationId xmlns:p14="http://schemas.microsoft.com/office/powerpoint/2010/main" val="1413263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522288" y="1889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ru-RU" altLang="ru-RU" sz="1600" b="1" dirty="0" smtClean="0">
                <a:latin typeface="Arial" panose="020B0604020202020204" pitchFamily="34" charset="0"/>
              </a:rPr>
              <a:t>СОДЕРЖАНИЕ СМЕТЫ</a:t>
            </a:r>
            <a:endParaRPr lang="ru-RU" altLang="ru-RU" sz="1600" b="1" dirty="0">
              <a:latin typeface="Arial" panose="020B0604020202020204" pitchFamily="34" charset="0"/>
            </a:endParaRPr>
          </a:p>
        </p:txBody>
      </p:sp>
      <p:sp>
        <p:nvSpPr>
          <p:cNvPr id="4101" name="Номер слайда 3"/>
          <p:cNvSpPr>
            <a:spLocks noGrp="1"/>
          </p:cNvSpPr>
          <p:nvPr>
            <p:ph type="sldNum" sz="quarter" idx="12"/>
          </p:nvPr>
        </p:nvSpPr>
        <p:spPr bwMode="auto">
          <a:xfrm>
            <a:off x="7566025" y="6530975"/>
            <a:ext cx="2311400"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18" rIns="99038" bIns="49518"/>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803275" indent="-307975">
              <a:spcBef>
                <a:spcPct val="20000"/>
              </a:spcBef>
              <a:buFont typeface="Arial" panose="020B0604020202020204" pitchFamily="34" charset="0"/>
              <a:buChar char="–"/>
              <a:defRPr sz="3000">
                <a:solidFill>
                  <a:schemeClr val="tx1"/>
                </a:solidFill>
                <a:latin typeface="Calibri" panose="020F0502020204030204" pitchFamily="34" charset="0"/>
              </a:defRPr>
            </a:lvl2pPr>
            <a:lvl3pPr marL="1236663" indent="-246063">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1963" indent="-246063">
              <a:spcBef>
                <a:spcPct val="20000"/>
              </a:spcBef>
              <a:buFont typeface="Arial" panose="020B0604020202020204" pitchFamily="34" charset="0"/>
              <a:buChar char="–"/>
              <a:defRPr sz="2100">
                <a:solidFill>
                  <a:schemeClr val="tx1"/>
                </a:solidFill>
                <a:latin typeface="Calibri" panose="020F0502020204030204" pitchFamily="34" charset="0"/>
              </a:defRPr>
            </a:lvl4pPr>
            <a:lvl5pPr marL="2227263" indent="-246063">
              <a:spcBef>
                <a:spcPct val="20000"/>
              </a:spcBef>
              <a:buFont typeface="Arial" panose="020B0604020202020204" pitchFamily="34" charset="0"/>
              <a:buChar char="»"/>
              <a:defRPr sz="2100">
                <a:solidFill>
                  <a:schemeClr val="tx1"/>
                </a:solidFill>
                <a:latin typeface="Calibri" panose="020F0502020204030204" pitchFamily="34" charset="0"/>
              </a:defRPr>
            </a:lvl5pPr>
            <a:lvl6pPr marL="26844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31416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5988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40560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spcBef>
                <a:spcPct val="0"/>
              </a:spcBef>
              <a:buFontTx/>
              <a:buNone/>
            </a:pPr>
            <a:fld id="{6F3BBF59-1180-4A91-994A-C650FFF7E75A}" type="slidenum">
              <a:rPr lang="en-US" altLang="ru-RU" sz="1000" b="1" smtClean="0">
                <a:solidFill>
                  <a:srgbClr val="19502E"/>
                </a:solidFill>
                <a:latin typeface="Arial" panose="020B0604020202020204" pitchFamily="34" charset="0"/>
              </a:rPr>
              <a:pPr>
                <a:spcBef>
                  <a:spcPct val="0"/>
                </a:spcBef>
                <a:buFontTx/>
                <a:buNone/>
              </a:pPr>
              <a:t>2</a:t>
            </a:fld>
            <a:endParaRPr lang="en-US" altLang="ru-RU" sz="1000" b="1" dirty="0" smtClean="0">
              <a:solidFill>
                <a:srgbClr val="19502E"/>
              </a:solidFill>
              <a:latin typeface="Arial" panose="020B0604020202020204" pitchFamily="34" charset="0"/>
            </a:endParaRPr>
          </a:p>
        </p:txBody>
      </p:sp>
      <p:pic>
        <p:nvPicPr>
          <p:cNvPr id="11" name="Рисунок 1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84038" y="638976"/>
            <a:ext cx="4908266" cy="3161230"/>
          </a:xfrm>
          <a:prstGeom prst="rect">
            <a:avLst/>
          </a:prstGeom>
        </p:spPr>
      </p:pic>
      <p:sp>
        <p:nvSpPr>
          <p:cNvPr id="12" name="TextBox 11"/>
          <p:cNvSpPr txBox="1"/>
          <p:nvPr/>
        </p:nvSpPr>
        <p:spPr>
          <a:xfrm>
            <a:off x="537219" y="820708"/>
            <a:ext cx="4246819" cy="3893374"/>
          </a:xfrm>
          <a:prstGeom prst="rect">
            <a:avLst/>
          </a:prstGeom>
          <a:noFill/>
        </p:spPr>
        <p:txBody>
          <a:bodyPr wrap="square" rtlCol="0">
            <a:spAutoFit/>
          </a:bodyPr>
          <a:lstStyle/>
          <a:p>
            <a:pPr>
              <a:spcAft>
                <a:spcPts val="0"/>
              </a:spcAft>
            </a:pPr>
            <a:r>
              <a:rPr lang="ru-RU" sz="1400" b="1" dirty="0">
                <a:solidFill>
                  <a:srgbClr val="2B6030"/>
                </a:solidFill>
                <a:latin typeface="Arial" panose="020B0604020202020204" pitchFamily="34" charset="0"/>
              </a:rPr>
              <a:t>Проект должен содержать </a:t>
            </a:r>
            <a:r>
              <a:rPr lang="ru-RU" sz="1400" b="1" dirty="0" smtClean="0">
                <a:solidFill>
                  <a:srgbClr val="2B6030"/>
                </a:solidFill>
                <a:latin typeface="Arial" panose="020B0604020202020204" pitchFamily="34" charset="0"/>
              </a:rPr>
              <a:t>разделы</a:t>
            </a:r>
            <a:endParaRPr lang="ru-RU" sz="1400" b="1" dirty="0">
              <a:solidFill>
                <a:srgbClr val="2B6030"/>
              </a:solidFill>
              <a:latin typeface="Arial" panose="020B0604020202020204" pitchFamily="34" charset="0"/>
            </a:endParaRP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Фундамент</a:t>
            </a: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Стены</a:t>
            </a: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Перекрытия</a:t>
            </a: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Крыша</a:t>
            </a: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Пол</a:t>
            </a: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Окна</a:t>
            </a: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Входная дверь</a:t>
            </a: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Отделка</a:t>
            </a:r>
            <a:r>
              <a:rPr lang="en-US" sz="1200" dirty="0" smtClean="0">
                <a:latin typeface="Arial" panose="020B0604020202020204" pitchFamily="34" charset="0"/>
              </a:rPr>
              <a:t> </a:t>
            </a:r>
            <a:r>
              <a:rPr lang="en-US" sz="1100" i="1" dirty="0" smtClean="0">
                <a:latin typeface="Arial" panose="020B0604020202020204" pitchFamily="34" charset="0"/>
              </a:rPr>
              <a:t>(</a:t>
            </a:r>
            <a:r>
              <a:rPr lang="ru-RU" sz="1100" i="1" dirty="0" smtClean="0">
                <a:latin typeface="Arial" panose="020B0604020202020204" pitchFamily="34" charset="0"/>
              </a:rPr>
              <a:t>по желанию заемщика)</a:t>
            </a:r>
            <a:endParaRPr lang="ru-RU" sz="1200" dirty="0" smtClean="0">
              <a:latin typeface="Arial" panose="020B0604020202020204" pitchFamily="34" charset="0"/>
            </a:endParaRP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Инженерные коммуникации</a:t>
            </a: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Благоустройство территории </a:t>
            </a:r>
            <a:r>
              <a:rPr lang="ru-RU" sz="1100" i="1" dirty="0" smtClean="0">
                <a:latin typeface="Arial" panose="020B0604020202020204" pitchFamily="34" charset="0"/>
              </a:rPr>
              <a:t>(по желанию заемщика)</a:t>
            </a: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Кадастровый и технический планы на земельный участок и дом </a:t>
            </a:r>
            <a:r>
              <a:rPr lang="ru-RU" sz="1100" i="1" dirty="0">
                <a:latin typeface="Arial" panose="020B0604020202020204" pitchFamily="34" charset="0"/>
              </a:rPr>
              <a:t>(по </a:t>
            </a:r>
            <a:r>
              <a:rPr lang="ru-RU" sz="1100" i="1" dirty="0" smtClean="0">
                <a:latin typeface="Arial" panose="020B0604020202020204" pitchFamily="34" charset="0"/>
              </a:rPr>
              <a:t>завершению строительства)</a:t>
            </a:r>
            <a:endParaRPr lang="ru-RU" sz="1100" i="1" dirty="0">
              <a:latin typeface="Arial" panose="020B0604020202020204" pitchFamily="34" charset="0"/>
            </a:endParaRPr>
          </a:p>
          <a:p>
            <a:pPr marL="285750" indent="-285750" algn="just">
              <a:spcBef>
                <a:spcPts val="500"/>
              </a:spcBef>
              <a:buClr>
                <a:srgbClr val="FFC000"/>
              </a:buClr>
              <a:buSzPct val="100000"/>
              <a:buFont typeface="Wingdings" panose="05000000000000000000" pitchFamily="2" charset="2"/>
              <a:buChar char="q"/>
            </a:pPr>
            <a:endParaRPr lang="ru-RU" sz="1200" dirty="0" smtClean="0">
              <a:latin typeface="Arial" panose="020B0604020202020204" pitchFamily="34" charset="0"/>
            </a:endParaRPr>
          </a:p>
          <a:p>
            <a:pPr algn="just">
              <a:buClr>
                <a:srgbClr val="FFC000"/>
              </a:buClr>
            </a:pPr>
            <a:endParaRPr lang="ru-RU" sz="1200" dirty="0" smtClean="0"/>
          </a:p>
          <a:p>
            <a:pPr algn="just">
              <a:buClr>
                <a:srgbClr val="FFC000"/>
              </a:buClr>
            </a:pPr>
            <a:endParaRPr lang="ru-RU" sz="1600" b="1" dirty="0" smtClean="0"/>
          </a:p>
        </p:txBody>
      </p:sp>
      <p:pic>
        <p:nvPicPr>
          <p:cNvPr id="13" name="Рисунок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62525" y="4451741"/>
            <a:ext cx="4469442" cy="1656603"/>
          </a:xfrm>
          <a:prstGeom prst="rect">
            <a:avLst/>
          </a:prstGeom>
        </p:spPr>
      </p:pic>
      <p:sp>
        <p:nvSpPr>
          <p:cNvPr id="14" name="TextBox 13"/>
          <p:cNvSpPr txBox="1"/>
          <p:nvPr/>
        </p:nvSpPr>
        <p:spPr>
          <a:xfrm>
            <a:off x="538456" y="4365104"/>
            <a:ext cx="4167502" cy="1800493"/>
          </a:xfrm>
          <a:prstGeom prst="rect">
            <a:avLst/>
          </a:prstGeom>
          <a:noFill/>
        </p:spPr>
        <p:txBody>
          <a:bodyPr wrap="square" rtlCol="0">
            <a:spAutoFit/>
          </a:bodyPr>
          <a:lstStyle/>
          <a:p>
            <a:pPr algn="just">
              <a:spcAft>
                <a:spcPts val="0"/>
              </a:spcAft>
              <a:buClr>
                <a:srgbClr val="FFC000"/>
              </a:buClr>
            </a:pPr>
            <a:r>
              <a:rPr lang="ru-RU" sz="1400" b="1" dirty="0">
                <a:solidFill>
                  <a:srgbClr val="2B6030"/>
                </a:solidFill>
                <a:latin typeface="Arial" panose="020B0604020202020204" pitchFamily="34" charset="0"/>
              </a:rPr>
              <a:t>Краткое описание </a:t>
            </a:r>
            <a:r>
              <a:rPr lang="ru-RU" sz="1400" b="1" dirty="0" smtClean="0">
                <a:solidFill>
                  <a:srgbClr val="2B6030"/>
                </a:solidFill>
                <a:latin typeface="Arial" panose="020B0604020202020204" pitchFamily="34" charset="0"/>
              </a:rPr>
              <a:t>проекта</a:t>
            </a:r>
            <a:endParaRPr lang="ru-RU" sz="1400" b="1" dirty="0">
              <a:solidFill>
                <a:srgbClr val="2B6030"/>
              </a:solidFill>
              <a:latin typeface="Arial" panose="020B0604020202020204" pitchFamily="34" charset="0"/>
            </a:endParaRP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Этажность</a:t>
            </a:r>
            <a:endParaRPr lang="ru-RU" sz="1200" dirty="0">
              <a:latin typeface="Arial" panose="020B0604020202020204" pitchFamily="34" charset="0"/>
            </a:endParaRPr>
          </a:p>
          <a:p>
            <a:pPr marL="285750" indent="-285750" algn="just">
              <a:spcBef>
                <a:spcPts val="500"/>
              </a:spcBef>
              <a:buClr>
                <a:srgbClr val="FFC000"/>
              </a:buClr>
              <a:buSzPct val="100000"/>
              <a:buFont typeface="Wingdings" panose="05000000000000000000" pitchFamily="2" charset="2"/>
              <a:buChar char="q"/>
            </a:pPr>
            <a:r>
              <a:rPr lang="ru-RU" sz="1200" dirty="0">
                <a:latin typeface="Arial" panose="020B0604020202020204" pitchFamily="34" charset="0"/>
              </a:rPr>
              <a:t>Материалы </a:t>
            </a:r>
            <a:r>
              <a:rPr lang="ru-RU" sz="1200" dirty="0" smtClean="0">
                <a:latin typeface="Arial" panose="020B0604020202020204" pitchFamily="34" charset="0"/>
              </a:rPr>
              <a:t>конструкций</a:t>
            </a:r>
            <a:endParaRPr lang="ru-RU" sz="1200" dirty="0">
              <a:latin typeface="Arial" panose="020B0604020202020204" pitchFamily="34" charset="0"/>
            </a:endParaRPr>
          </a:p>
          <a:p>
            <a:pPr marL="285750" indent="-285750" algn="just">
              <a:spcBef>
                <a:spcPts val="500"/>
              </a:spcBef>
              <a:buClr>
                <a:srgbClr val="FFC000"/>
              </a:buClr>
              <a:buSzPct val="100000"/>
              <a:buFont typeface="Wingdings" panose="05000000000000000000" pitchFamily="2" charset="2"/>
              <a:buChar char="q"/>
            </a:pPr>
            <a:r>
              <a:rPr lang="ru-RU" sz="1200" dirty="0">
                <a:latin typeface="Arial" panose="020B0604020202020204" pitchFamily="34" charset="0"/>
              </a:rPr>
              <a:t>Планы фундамента и </a:t>
            </a:r>
            <a:r>
              <a:rPr lang="ru-RU" sz="1200" dirty="0" smtClean="0">
                <a:latin typeface="Arial" panose="020B0604020202020204" pitchFamily="34" charset="0"/>
              </a:rPr>
              <a:t>этажей</a:t>
            </a:r>
            <a:endParaRPr lang="ru-RU" sz="1200" dirty="0">
              <a:latin typeface="Arial" panose="020B0604020202020204" pitchFamily="34" charset="0"/>
            </a:endParaRPr>
          </a:p>
          <a:p>
            <a:pPr marL="285750" indent="-285750" algn="just">
              <a:spcBef>
                <a:spcPts val="500"/>
              </a:spcBef>
              <a:buClr>
                <a:srgbClr val="FFC000"/>
              </a:buClr>
              <a:buSzPct val="100000"/>
              <a:buFont typeface="Wingdings" panose="05000000000000000000" pitchFamily="2" charset="2"/>
              <a:buChar char="q"/>
            </a:pPr>
            <a:r>
              <a:rPr lang="ru-RU" sz="1200" dirty="0">
                <a:latin typeface="Arial" panose="020B0604020202020204" pitchFamily="34" charset="0"/>
              </a:rPr>
              <a:t>Конструкция </a:t>
            </a:r>
            <a:r>
              <a:rPr lang="ru-RU" sz="1200" dirty="0" smtClean="0">
                <a:latin typeface="Arial" panose="020B0604020202020204" pitchFamily="34" charset="0"/>
              </a:rPr>
              <a:t>крыши</a:t>
            </a:r>
            <a:endParaRPr lang="ru-RU" sz="1200" dirty="0">
              <a:latin typeface="Arial" panose="020B0604020202020204" pitchFamily="34" charset="0"/>
            </a:endParaRP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Коммуникации</a:t>
            </a: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Стоимость строительных материалов</a:t>
            </a:r>
            <a:endParaRPr lang="ru-RU" sz="1600" dirty="0" smtClean="0"/>
          </a:p>
        </p:txBody>
      </p:sp>
      <p:graphicFrame>
        <p:nvGraphicFramePr>
          <p:cNvPr id="2" name="Объект 1"/>
          <p:cNvGraphicFramePr>
            <a:graphicFrameLocks noChangeAspect="1"/>
          </p:cNvGraphicFramePr>
          <p:nvPr>
            <p:extLst>
              <p:ext uri="{D42A27DB-BD31-4B8C-83A1-F6EECF244321}">
                <p14:modId xmlns:p14="http://schemas.microsoft.com/office/powerpoint/2010/main" val="3809749961"/>
              </p:ext>
            </p:extLst>
          </p:nvPr>
        </p:nvGraphicFramePr>
        <p:xfrm>
          <a:off x="4242089" y="3912132"/>
          <a:ext cx="720436" cy="607868"/>
        </p:xfrm>
        <a:graphic>
          <a:graphicData uri="http://schemas.openxmlformats.org/presentationml/2006/ole">
            <mc:AlternateContent xmlns:mc="http://schemas.openxmlformats.org/markup-compatibility/2006">
              <mc:Choice xmlns:v="urn:schemas-microsoft-com:vml" Requires="v">
                <p:oleObj spid="_x0000_s1047" name="Лист" showAsIcon="1" r:id="rId6" imgW="914400" imgH="771480" progId="Excel.Sheet.12">
                  <p:embed/>
                </p:oleObj>
              </mc:Choice>
              <mc:Fallback>
                <p:oleObj name="Лист" showAsIcon="1" r:id="rId6" imgW="914400" imgH="771480" progId="Excel.Sheet.12">
                  <p:embed/>
                  <p:pic>
                    <p:nvPicPr>
                      <p:cNvPr id="0" name=""/>
                      <p:cNvPicPr/>
                      <p:nvPr/>
                    </p:nvPicPr>
                    <p:blipFill>
                      <a:blip r:embed="rId7"/>
                      <a:stretch>
                        <a:fillRect/>
                      </a:stretch>
                    </p:blipFill>
                    <p:spPr>
                      <a:xfrm>
                        <a:off x="4242089" y="3912132"/>
                        <a:ext cx="720436" cy="607868"/>
                      </a:xfrm>
                      <a:prstGeom prst="rect">
                        <a:avLst/>
                      </a:prstGeom>
                    </p:spPr>
                  </p:pic>
                </p:oleObj>
              </mc:Fallback>
            </mc:AlternateContent>
          </a:graphicData>
        </a:graphic>
      </p:graphicFrame>
    </p:spTree>
    <p:extLst>
      <p:ext uri="{BB962C8B-B14F-4D97-AF65-F5344CB8AC3E}">
        <p14:creationId xmlns:p14="http://schemas.microsoft.com/office/powerpoint/2010/main" val="3213241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522288" y="1889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eaLnBrk="1" hangingPunct="1">
              <a:buFont typeface="Arial" panose="020B0604020202020204" pitchFamily="34" charset="0"/>
              <a:buNone/>
              <a:defRPr sz="1600" b="1">
                <a:latin typeface="Arial" panose="020B0604020202020204" pitchFamily="34" charset="0"/>
              </a:defRPr>
            </a:lvl1pPr>
            <a:lvl2pPr marL="742950" indent="-285750">
              <a:spcBef>
                <a:spcPct val="20000"/>
              </a:spcBef>
              <a:buFont typeface="Arial" panose="020B0604020202020204" pitchFamily="34" charset="0"/>
              <a:buChar char="–"/>
              <a:defRPr sz="3000"/>
            </a:lvl2pPr>
            <a:lvl3pPr marL="1143000" indent="-228600">
              <a:spcBef>
                <a:spcPct val="20000"/>
              </a:spcBef>
              <a:buFont typeface="Arial" panose="020B0604020202020204" pitchFamily="34" charset="0"/>
              <a:buChar char="•"/>
              <a:defRPr sz="2600"/>
            </a:lvl3pPr>
            <a:lvl4pPr marL="1600200" indent="-228600">
              <a:spcBef>
                <a:spcPct val="20000"/>
              </a:spcBef>
              <a:buFont typeface="Arial" panose="020B0604020202020204" pitchFamily="34" charset="0"/>
              <a:buChar char="–"/>
              <a:defRPr sz="2100"/>
            </a:lvl4pPr>
            <a:lvl5pPr marL="2057400" indent="-228600">
              <a:spcBef>
                <a:spcPct val="20000"/>
              </a:spcBef>
              <a:buFont typeface="Arial" panose="020B0604020202020204" pitchFamily="34" charset="0"/>
              <a:buChar char="»"/>
              <a:defRPr sz="2100"/>
            </a:lvl5pPr>
            <a:lvl6pPr marL="2514600" indent="-228600" eaLnBrk="0" fontAlgn="base" hangingPunct="0">
              <a:spcBef>
                <a:spcPct val="20000"/>
              </a:spcBef>
              <a:spcAft>
                <a:spcPct val="0"/>
              </a:spcAft>
              <a:buFont typeface="Arial" panose="020B0604020202020204" pitchFamily="34" charset="0"/>
              <a:buChar char="»"/>
              <a:defRPr sz="2100"/>
            </a:lvl6pPr>
            <a:lvl7pPr marL="2971800" indent="-228600" eaLnBrk="0" fontAlgn="base" hangingPunct="0">
              <a:spcBef>
                <a:spcPct val="20000"/>
              </a:spcBef>
              <a:spcAft>
                <a:spcPct val="0"/>
              </a:spcAft>
              <a:buFont typeface="Arial" panose="020B0604020202020204" pitchFamily="34" charset="0"/>
              <a:buChar char="»"/>
              <a:defRPr sz="2100"/>
            </a:lvl7pPr>
            <a:lvl8pPr marL="3429000" indent="-228600" eaLnBrk="0" fontAlgn="base" hangingPunct="0">
              <a:spcBef>
                <a:spcPct val="20000"/>
              </a:spcBef>
              <a:spcAft>
                <a:spcPct val="0"/>
              </a:spcAft>
              <a:buFont typeface="Arial" panose="020B0604020202020204" pitchFamily="34" charset="0"/>
              <a:buChar char="»"/>
              <a:defRPr sz="2100"/>
            </a:lvl8pPr>
            <a:lvl9pPr marL="3886200" indent="-228600" eaLnBrk="0" fontAlgn="base" hangingPunct="0">
              <a:spcBef>
                <a:spcPct val="20000"/>
              </a:spcBef>
              <a:spcAft>
                <a:spcPct val="0"/>
              </a:spcAft>
              <a:buFont typeface="Arial" panose="020B0604020202020204" pitchFamily="34" charset="0"/>
              <a:buChar char="»"/>
              <a:defRPr sz="2100"/>
            </a:lvl9pPr>
          </a:lstStyle>
          <a:p>
            <a:r>
              <a:rPr lang="ru-RU" altLang="ru-RU" dirty="0"/>
              <a:t>МАТЕРИАЛЫ</a:t>
            </a:r>
          </a:p>
        </p:txBody>
      </p:sp>
      <p:sp>
        <p:nvSpPr>
          <p:cNvPr id="4101" name="Номер слайда 3"/>
          <p:cNvSpPr>
            <a:spLocks noGrp="1"/>
          </p:cNvSpPr>
          <p:nvPr>
            <p:ph type="sldNum" sz="quarter" idx="12"/>
          </p:nvPr>
        </p:nvSpPr>
        <p:spPr bwMode="auto">
          <a:xfrm>
            <a:off x="7566025" y="6530975"/>
            <a:ext cx="2311400"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18" rIns="99038" bIns="49518"/>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803275" indent="-307975">
              <a:spcBef>
                <a:spcPct val="20000"/>
              </a:spcBef>
              <a:buFont typeface="Arial" panose="020B0604020202020204" pitchFamily="34" charset="0"/>
              <a:buChar char="–"/>
              <a:defRPr sz="3000">
                <a:solidFill>
                  <a:schemeClr val="tx1"/>
                </a:solidFill>
                <a:latin typeface="Calibri" panose="020F0502020204030204" pitchFamily="34" charset="0"/>
              </a:defRPr>
            </a:lvl2pPr>
            <a:lvl3pPr marL="1236663" indent="-246063">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1963" indent="-246063">
              <a:spcBef>
                <a:spcPct val="20000"/>
              </a:spcBef>
              <a:buFont typeface="Arial" panose="020B0604020202020204" pitchFamily="34" charset="0"/>
              <a:buChar char="–"/>
              <a:defRPr sz="2100">
                <a:solidFill>
                  <a:schemeClr val="tx1"/>
                </a:solidFill>
                <a:latin typeface="Calibri" panose="020F0502020204030204" pitchFamily="34" charset="0"/>
              </a:defRPr>
            </a:lvl4pPr>
            <a:lvl5pPr marL="2227263" indent="-246063">
              <a:spcBef>
                <a:spcPct val="20000"/>
              </a:spcBef>
              <a:buFont typeface="Arial" panose="020B0604020202020204" pitchFamily="34" charset="0"/>
              <a:buChar char="»"/>
              <a:defRPr sz="2100">
                <a:solidFill>
                  <a:schemeClr val="tx1"/>
                </a:solidFill>
                <a:latin typeface="Calibri" panose="020F0502020204030204" pitchFamily="34" charset="0"/>
              </a:defRPr>
            </a:lvl5pPr>
            <a:lvl6pPr marL="26844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31416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5988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40560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spcBef>
                <a:spcPct val="0"/>
              </a:spcBef>
              <a:buFontTx/>
              <a:buNone/>
            </a:pPr>
            <a:fld id="{6F3BBF59-1180-4A91-994A-C650FFF7E75A}" type="slidenum">
              <a:rPr lang="en-US" altLang="ru-RU" sz="1000" b="1" smtClean="0">
                <a:solidFill>
                  <a:srgbClr val="19502E"/>
                </a:solidFill>
                <a:latin typeface="Arial" panose="020B0604020202020204" pitchFamily="34" charset="0"/>
              </a:rPr>
              <a:pPr>
                <a:spcBef>
                  <a:spcPct val="0"/>
                </a:spcBef>
                <a:buFontTx/>
                <a:buNone/>
              </a:pPr>
              <a:t>3</a:t>
            </a:fld>
            <a:endParaRPr lang="en-US" altLang="ru-RU" sz="1000" b="1" dirty="0" smtClean="0">
              <a:solidFill>
                <a:srgbClr val="19502E"/>
              </a:solidFill>
              <a:latin typeface="Arial" panose="020B0604020202020204" pitchFamily="34" charset="0"/>
            </a:endParaRPr>
          </a:p>
        </p:txBody>
      </p:sp>
      <p:pic>
        <p:nvPicPr>
          <p:cNvPr id="23" name="Рисунок 2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43917" y="1469955"/>
            <a:ext cx="4921651" cy="4275869"/>
          </a:xfrm>
          <a:prstGeom prst="rect">
            <a:avLst/>
          </a:prstGeom>
          <a:ln>
            <a:noFill/>
          </a:ln>
          <a:effectLst>
            <a:softEdge rad="112500"/>
          </a:effectLst>
        </p:spPr>
      </p:pic>
      <p:sp>
        <p:nvSpPr>
          <p:cNvPr id="24" name="TextBox 23"/>
          <p:cNvSpPr txBox="1"/>
          <p:nvPr/>
        </p:nvSpPr>
        <p:spPr>
          <a:xfrm>
            <a:off x="536510" y="3920203"/>
            <a:ext cx="4848538" cy="492443"/>
          </a:xfrm>
          <a:prstGeom prst="rect">
            <a:avLst/>
          </a:prstGeom>
          <a:noFill/>
        </p:spPr>
        <p:txBody>
          <a:bodyPr wrap="square" rtlCol="0">
            <a:spAutoFit/>
          </a:bodyPr>
          <a:lstStyle/>
          <a:p>
            <a:pPr marL="285750" indent="-285750">
              <a:buClr>
                <a:srgbClr val="FFC000"/>
              </a:buClr>
              <a:buSzPct val="100000"/>
              <a:buFont typeface="Wingdings" panose="05000000000000000000" pitchFamily="2" charset="2"/>
              <a:buChar char="q"/>
            </a:pPr>
            <a:r>
              <a:rPr lang="ru-RU" sz="1300" dirty="0" smtClean="0">
                <a:latin typeface="Arial" panose="020B0604020202020204" pitchFamily="34" charset="0"/>
              </a:rPr>
              <a:t>Материал дома: кирпичный, газобетонный, панельный, деревянный, монолитный, блочный, керамзитобетонный</a:t>
            </a:r>
          </a:p>
        </p:txBody>
      </p:sp>
      <p:sp>
        <p:nvSpPr>
          <p:cNvPr id="25" name="TextBox 24"/>
          <p:cNvSpPr txBox="1"/>
          <p:nvPr/>
        </p:nvSpPr>
        <p:spPr>
          <a:xfrm>
            <a:off x="536510" y="2807370"/>
            <a:ext cx="4379546" cy="492443"/>
          </a:xfrm>
          <a:prstGeom prst="rect">
            <a:avLst/>
          </a:prstGeom>
          <a:noFill/>
        </p:spPr>
        <p:txBody>
          <a:bodyPr wrap="square" rtlCol="0">
            <a:spAutoFit/>
          </a:bodyPr>
          <a:lstStyle/>
          <a:p>
            <a:pPr marL="285750" indent="-285750" algn="just">
              <a:buClr>
                <a:srgbClr val="FFC000"/>
              </a:buClr>
              <a:buSzPct val="100000"/>
              <a:buFont typeface="Wingdings" panose="05000000000000000000" pitchFamily="2" charset="2"/>
              <a:buChar char="q"/>
            </a:pPr>
            <a:r>
              <a:rPr lang="ru-RU" sz="1300" dirty="0">
                <a:latin typeface="Arial" panose="020B0604020202020204" pitchFamily="34" charset="0"/>
              </a:rPr>
              <a:t>Виды перекрытий: дерево по деревянным балкам, дерево по ж/б балкам, ж/б плиты, монолит</a:t>
            </a:r>
          </a:p>
        </p:txBody>
      </p:sp>
      <p:sp>
        <p:nvSpPr>
          <p:cNvPr id="26" name="TextBox 25"/>
          <p:cNvSpPr txBox="1"/>
          <p:nvPr/>
        </p:nvSpPr>
        <p:spPr>
          <a:xfrm>
            <a:off x="536510" y="1687819"/>
            <a:ext cx="4379546" cy="492443"/>
          </a:xfrm>
          <a:prstGeom prst="rect">
            <a:avLst/>
          </a:prstGeom>
          <a:noFill/>
        </p:spPr>
        <p:txBody>
          <a:bodyPr wrap="square" rtlCol="0">
            <a:spAutoFit/>
          </a:bodyPr>
          <a:lstStyle/>
          <a:p>
            <a:pPr marL="285750" indent="-285750" algn="just">
              <a:buClr>
                <a:srgbClr val="FFC000"/>
              </a:buClr>
              <a:buSzPct val="100000"/>
              <a:buFont typeface="Wingdings" panose="05000000000000000000" pitchFamily="2" charset="2"/>
              <a:buChar char="q"/>
            </a:pPr>
            <a:r>
              <a:rPr lang="ru-RU" sz="1300" dirty="0" smtClean="0">
                <a:latin typeface="Arial" panose="020B0604020202020204" pitchFamily="34" charset="0"/>
              </a:rPr>
              <a:t>Материал кровли: </a:t>
            </a:r>
            <a:r>
              <a:rPr lang="ru-RU" sz="1300" dirty="0" err="1" smtClean="0">
                <a:latin typeface="Arial" panose="020B0604020202020204" pitchFamily="34" charset="0"/>
              </a:rPr>
              <a:t>металлочерепица</a:t>
            </a:r>
            <a:r>
              <a:rPr lang="ru-RU" sz="1300" dirty="0" smtClean="0">
                <a:latin typeface="Arial" panose="020B0604020202020204" pitchFamily="34" charset="0"/>
              </a:rPr>
              <a:t>, гибкая черепица, </a:t>
            </a:r>
            <a:r>
              <a:rPr lang="ru-RU" sz="1300" dirty="0" err="1" smtClean="0">
                <a:latin typeface="Arial" panose="020B0604020202020204" pitchFamily="34" charset="0"/>
              </a:rPr>
              <a:t>профнастил</a:t>
            </a:r>
            <a:r>
              <a:rPr lang="ru-RU" sz="1300" dirty="0" smtClean="0">
                <a:latin typeface="Arial" panose="020B0604020202020204" pitchFamily="34" charset="0"/>
              </a:rPr>
              <a:t>, шифер, </a:t>
            </a:r>
            <a:r>
              <a:rPr lang="ru-RU" sz="1300" dirty="0" err="1" smtClean="0">
                <a:latin typeface="Arial" panose="020B0604020202020204" pitchFamily="34" charset="0"/>
              </a:rPr>
              <a:t>ондулин</a:t>
            </a:r>
            <a:endParaRPr lang="ru-RU" sz="1300" dirty="0" smtClean="0">
              <a:latin typeface="Arial" panose="020B0604020202020204" pitchFamily="34" charset="0"/>
            </a:endParaRPr>
          </a:p>
        </p:txBody>
      </p:sp>
      <p:sp>
        <p:nvSpPr>
          <p:cNvPr id="27" name="TextBox 26"/>
          <p:cNvSpPr txBox="1"/>
          <p:nvPr/>
        </p:nvSpPr>
        <p:spPr>
          <a:xfrm>
            <a:off x="535368" y="819568"/>
            <a:ext cx="9130920" cy="523220"/>
          </a:xfrm>
          <a:prstGeom prst="rect">
            <a:avLst/>
          </a:prstGeom>
          <a:noFill/>
        </p:spPr>
        <p:txBody>
          <a:bodyPr wrap="square" rtlCol="0">
            <a:spAutoFit/>
          </a:bodyPr>
          <a:lstStyle/>
          <a:p>
            <a:r>
              <a:rPr lang="ru-RU" sz="1400" b="1" dirty="0" smtClean="0">
                <a:latin typeface="Arial" panose="020B0604020202020204" pitchFamily="34" charset="0"/>
              </a:rPr>
              <a:t>Основными этапами строительства загородного дома являются работы по возведению стен, перекрытий и крыши</a:t>
            </a:r>
            <a:endParaRPr lang="ru-RU" dirty="0"/>
          </a:p>
        </p:txBody>
      </p:sp>
      <p:sp>
        <p:nvSpPr>
          <p:cNvPr id="32" name="Овал 31"/>
          <p:cNvSpPr/>
          <p:nvPr/>
        </p:nvSpPr>
        <p:spPr>
          <a:xfrm>
            <a:off x="7687575" y="4082303"/>
            <a:ext cx="720000" cy="720000"/>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scene3d>
            <a:camera prst="orthographicFront"/>
            <a:lightRig rig="threePt" dir="t">
              <a:rot lat="0" lon="0" rev="7500000"/>
            </a:lightRig>
          </a:scene3d>
          <a:sp3d z="254000" extrusionH="63500" contourW="31750" prstMaterial="matte">
            <a:contourClr>
              <a:srgbClr val="2B6030"/>
            </a:contourClr>
          </a:sp3d>
        </p:spPr>
        <p:style>
          <a:lnRef idx="0">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4" name="Овал 33"/>
          <p:cNvSpPr/>
          <p:nvPr/>
        </p:nvSpPr>
        <p:spPr>
          <a:xfrm>
            <a:off x="6462160" y="5085264"/>
            <a:ext cx="720000" cy="720000"/>
          </a:xfrm>
          <a:prstGeom prst="ellipse">
            <a:avLst/>
          </a:prstGeom>
          <a:blipFill dpi="0" rotWithShape="1">
            <a:blip r:embed="rId5" cstate="email">
              <a:extLst>
                <a:ext uri="{28A0092B-C50C-407E-A947-70E740481C1C}">
                  <a14:useLocalDpi xmlns:a14="http://schemas.microsoft.com/office/drawing/2010/main"/>
                </a:ext>
              </a:extLst>
            </a:blip>
            <a:srcRect/>
            <a:stretch>
              <a:fillRect/>
            </a:stretch>
          </a:blipFill>
          <a:scene3d>
            <a:camera prst="orthographicFront"/>
            <a:lightRig rig="threePt" dir="t">
              <a:rot lat="0" lon="0" rev="7500000"/>
            </a:lightRig>
          </a:scene3d>
          <a:sp3d z="254000" extrusionH="63500" contourW="31750" prstMaterial="matte">
            <a:contourClr>
              <a:srgbClr val="2B6030"/>
            </a:contourClr>
          </a:sp3d>
        </p:spPr>
        <p:style>
          <a:lnRef idx="0">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cxnSp>
        <p:nvCxnSpPr>
          <p:cNvPr id="35" name="Прямая соединительная линия 34"/>
          <p:cNvCxnSpPr/>
          <p:nvPr/>
        </p:nvCxnSpPr>
        <p:spPr>
          <a:xfrm>
            <a:off x="6584077" y="2780928"/>
            <a:ext cx="0" cy="180767"/>
          </a:xfrm>
          <a:prstGeom prst="line">
            <a:avLst/>
          </a:prstGeom>
          <a:ln w="31750">
            <a:solidFill>
              <a:srgbClr val="2B6030"/>
            </a:solidFill>
            <a:prstDash val="sysDot"/>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655435" y="5439046"/>
            <a:ext cx="5796000" cy="3590"/>
          </a:xfrm>
          <a:prstGeom prst="line">
            <a:avLst/>
          </a:prstGeom>
          <a:ln w="15875" cap="rnd">
            <a:solidFill>
              <a:srgbClr val="2B6030"/>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36510" y="5128370"/>
            <a:ext cx="4309208" cy="292388"/>
          </a:xfrm>
          <a:prstGeom prst="rect">
            <a:avLst/>
          </a:prstGeom>
          <a:noFill/>
        </p:spPr>
        <p:txBody>
          <a:bodyPr wrap="square" rtlCol="0">
            <a:spAutoFit/>
          </a:bodyPr>
          <a:lstStyle/>
          <a:p>
            <a:pPr marL="285750" indent="-285750">
              <a:buClr>
                <a:srgbClr val="FFC000"/>
              </a:buClr>
              <a:buSzPct val="100000"/>
              <a:buFont typeface="Wingdings" panose="05000000000000000000" pitchFamily="2" charset="2"/>
              <a:buChar char="q"/>
            </a:pPr>
            <a:r>
              <a:rPr lang="ru-RU" sz="1300" dirty="0" smtClean="0">
                <a:latin typeface="Arial" panose="020B0604020202020204" pitchFamily="34" charset="0"/>
              </a:rPr>
              <a:t>Материал фундамента: бетон, кирпич, камень</a:t>
            </a:r>
          </a:p>
        </p:txBody>
      </p:sp>
      <p:sp>
        <p:nvSpPr>
          <p:cNvPr id="40" name="Овал 39"/>
          <p:cNvSpPr/>
          <p:nvPr/>
        </p:nvSpPr>
        <p:spPr>
          <a:xfrm>
            <a:off x="6440061" y="2924943"/>
            <a:ext cx="720000" cy="720000"/>
          </a:xfrm>
          <a:prstGeom prst="ellipse">
            <a:avLst/>
          </a:prstGeom>
          <a:blipFill dpi="0" rotWithShape="1">
            <a:blip r:embed="rId6" cstate="email">
              <a:extLst>
                <a:ext uri="{28A0092B-C50C-407E-A947-70E740481C1C}">
                  <a14:useLocalDpi xmlns:a14="http://schemas.microsoft.com/office/drawing/2010/main"/>
                </a:ext>
              </a:extLst>
            </a:blip>
            <a:srcRect/>
            <a:stretch>
              <a:fillRect b="1229"/>
            </a:stretch>
          </a:blipFill>
          <a:scene3d>
            <a:camera prst="orthographicFront"/>
            <a:lightRig rig="threePt" dir="t">
              <a:rot lat="0" lon="0" rev="7500000"/>
            </a:lightRig>
          </a:scene3d>
          <a:sp3d z="254000" extrusionH="63500" contourW="31750" prstMaterial="matte">
            <a:contourClr>
              <a:srgbClr val="2B6030"/>
            </a:contourClr>
          </a:sp3d>
        </p:spPr>
        <p:style>
          <a:lnRef idx="0">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1" name="Овал 40"/>
          <p:cNvSpPr/>
          <p:nvPr/>
        </p:nvSpPr>
        <p:spPr>
          <a:xfrm>
            <a:off x="6089068" y="1835459"/>
            <a:ext cx="720000" cy="720000"/>
          </a:xfrm>
          <a:prstGeom prst="ellipse">
            <a:avLst/>
          </a:prstGeom>
          <a:blipFill dpi="0" rotWithShape="1">
            <a:blip r:embed="rId7" cstate="email">
              <a:extLst>
                <a:ext uri="{28A0092B-C50C-407E-A947-70E740481C1C}">
                  <a14:useLocalDpi xmlns:a14="http://schemas.microsoft.com/office/drawing/2010/main"/>
                </a:ext>
              </a:extLst>
            </a:blip>
            <a:srcRect/>
            <a:stretch>
              <a:fillRect/>
            </a:stretch>
          </a:blipFill>
          <a:scene3d>
            <a:camera prst="orthographicFront"/>
            <a:lightRig rig="threePt" dir="t">
              <a:rot lat="0" lon="0" rev="7500000"/>
            </a:lightRig>
          </a:scene3d>
          <a:sp3d z="254000" extrusionH="63500" contourW="31750" prstMaterial="matte">
            <a:contourClr>
              <a:srgbClr val="2B6030"/>
            </a:contourClr>
          </a:sp3d>
        </p:spPr>
        <p:style>
          <a:lnRef idx="0">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cxnSp>
        <p:nvCxnSpPr>
          <p:cNvPr id="30" name="Прямая соединительная линия 29"/>
          <p:cNvCxnSpPr/>
          <p:nvPr/>
        </p:nvCxnSpPr>
        <p:spPr>
          <a:xfrm>
            <a:off x="646290" y="2179010"/>
            <a:ext cx="5436000" cy="35898"/>
          </a:xfrm>
          <a:prstGeom prst="line">
            <a:avLst/>
          </a:prstGeom>
          <a:ln w="15875" cap="rnd">
            <a:solidFill>
              <a:srgbClr val="2B6030"/>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629508" y="3303670"/>
            <a:ext cx="5814000" cy="18197"/>
          </a:xfrm>
          <a:prstGeom prst="line">
            <a:avLst/>
          </a:prstGeom>
          <a:ln w="15875" cap="rnd">
            <a:solidFill>
              <a:srgbClr val="2B6030"/>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624192" y="4419447"/>
            <a:ext cx="7056000" cy="38585"/>
          </a:xfrm>
          <a:prstGeom prst="line">
            <a:avLst/>
          </a:prstGeom>
          <a:ln w="15875" cap="rnd">
            <a:solidFill>
              <a:srgbClr val="2B6030"/>
            </a:solidFill>
            <a:prstDash val="sysDot"/>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797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522288" y="1889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eaLnBrk="1" hangingPunct="1">
              <a:buFont typeface="Arial" panose="020B0604020202020204" pitchFamily="34" charset="0"/>
              <a:buNone/>
              <a:defRPr sz="1600" b="1">
                <a:latin typeface="Arial" panose="020B0604020202020204" pitchFamily="34" charset="0"/>
              </a:defRPr>
            </a:lvl1pPr>
            <a:lvl2pPr marL="742950" indent="-285750">
              <a:spcBef>
                <a:spcPct val="20000"/>
              </a:spcBef>
              <a:buFont typeface="Arial" panose="020B0604020202020204" pitchFamily="34" charset="0"/>
              <a:buChar char="–"/>
              <a:defRPr sz="3000"/>
            </a:lvl2pPr>
            <a:lvl3pPr marL="1143000" indent="-228600">
              <a:spcBef>
                <a:spcPct val="20000"/>
              </a:spcBef>
              <a:buFont typeface="Arial" panose="020B0604020202020204" pitchFamily="34" charset="0"/>
              <a:buChar char="•"/>
              <a:defRPr sz="2600"/>
            </a:lvl3pPr>
            <a:lvl4pPr marL="1600200" indent="-228600">
              <a:spcBef>
                <a:spcPct val="20000"/>
              </a:spcBef>
              <a:buFont typeface="Arial" panose="020B0604020202020204" pitchFamily="34" charset="0"/>
              <a:buChar char="–"/>
              <a:defRPr sz="2100"/>
            </a:lvl4pPr>
            <a:lvl5pPr marL="2057400" indent="-228600">
              <a:spcBef>
                <a:spcPct val="20000"/>
              </a:spcBef>
              <a:buFont typeface="Arial" panose="020B0604020202020204" pitchFamily="34" charset="0"/>
              <a:buChar char="»"/>
              <a:defRPr sz="2100"/>
            </a:lvl5pPr>
            <a:lvl6pPr marL="2514600" indent="-228600" eaLnBrk="0" fontAlgn="base" hangingPunct="0">
              <a:spcBef>
                <a:spcPct val="20000"/>
              </a:spcBef>
              <a:spcAft>
                <a:spcPct val="0"/>
              </a:spcAft>
              <a:buFont typeface="Arial" panose="020B0604020202020204" pitchFamily="34" charset="0"/>
              <a:buChar char="»"/>
              <a:defRPr sz="2100"/>
            </a:lvl6pPr>
            <a:lvl7pPr marL="2971800" indent="-228600" eaLnBrk="0" fontAlgn="base" hangingPunct="0">
              <a:spcBef>
                <a:spcPct val="20000"/>
              </a:spcBef>
              <a:spcAft>
                <a:spcPct val="0"/>
              </a:spcAft>
              <a:buFont typeface="Arial" panose="020B0604020202020204" pitchFamily="34" charset="0"/>
              <a:buChar char="»"/>
              <a:defRPr sz="2100"/>
            </a:lvl7pPr>
            <a:lvl8pPr marL="3429000" indent="-228600" eaLnBrk="0" fontAlgn="base" hangingPunct="0">
              <a:spcBef>
                <a:spcPct val="20000"/>
              </a:spcBef>
              <a:spcAft>
                <a:spcPct val="0"/>
              </a:spcAft>
              <a:buFont typeface="Arial" panose="020B0604020202020204" pitchFamily="34" charset="0"/>
              <a:buChar char="»"/>
              <a:defRPr sz="2100"/>
            </a:lvl8pPr>
            <a:lvl9pPr marL="3886200" indent="-228600" eaLnBrk="0" fontAlgn="base" hangingPunct="0">
              <a:spcBef>
                <a:spcPct val="20000"/>
              </a:spcBef>
              <a:spcAft>
                <a:spcPct val="0"/>
              </a:spcAft>
              <a:buFont typeface="Arial" panose="020B0604020202020204" pitchFamily="34" charset="0"/>
              <a:buChar char="»"/>
              <a:defRPr sz="2100"/>
            </a:lvl9pPr>
          </a:lstStyle>
          <a:p>
            <a:r>
              <a:rPr lang="ru-RU" altLang="ru-RU" dirty="0"/>
              <a:t>ФУНДАМЕНТНЫЕ РАБОТЫ</a:t>
            </a:r>
          </a:p>
        </p:txBody>
      </p:sp>
      <p:sp>
        <p:nvSpPr>
          <p:cNvPr id="4101" name="Номер слайда 3"/>
          <p:cNvSpPr>
            <a:spLocks noGrp="1"/>
          </p:cNvSpPr>
          <p:nvPr>
            <p:ph type="sldNum" sz="quarter" idx="12"/>
          </p:nvPr>
        </p:nvSpPr>
        <p:spPr bwMode="auto">
          <a:xfrm>
            <a:off x="7566025" y="6530975"/>
            <a:ext cx="2311400"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18" rIns="99038" bIns="49518"/>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803275" indent="-307975">
              <a:spcBef>
                <a:spcPct val="20000"/>
              </a:spcBef>
              <a:buFont typeface="Arial" panose="020B0604020202020204" pitchFamily="34" charset="0"/>
              <a:buChar char="–"/>
              <a:defRPr sz="3000">
                <a:solidFill>
                  <a:schemeClr val="tx1"/>
                </a:solidFill>
                <a:latin typeface="Calibri" panose="020F0502020204030204" pitchFamily="34" charset="0"/>
              </a:defRPr>
            </a:lvl2pPr>
            <a:lvl3pPr marL="1236663" indent="-246063">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1963" indent="-246063">
              <a:spcBef>
                <a:spcPct val="20000"/>
              </a:spcBef>
              <a:buFont typeface="Arial" panose="020B0604020202020204" pitchFamily="34" charset="0"/>
              <a:buChar char="–"/>
              <a:defRPr sz="2100">
                <a:solidFill>
                  <a:schemeClr val="tx1"/>
                </a:solidFill>
                <a:latin typeface="Calibri" panose="020F0502020204030204" pitchFamily="34" charset="0"/>
              </a:defRPr>
            </a:lvl4pPr>
            <a:lvl5pPr marL="2227263" indent="-246063">
              <a:spcBef>
                <a:spcPct val="20000"/>
              </a:spcBef>
              <a:buFont typeface="Arial" panose="020B0604020202020204" pitchFamily="34" charset="0"/>
              <a:buChar char="»"/>
              <a:defRPr sz="2100">
                <a:solidFill>
                  <a:schemeClr val="tx1"/>
                </a:solidFill>
                <a:latin typeface="Calibri" panose="020F0502020204030204" pitchFamily="34" charset="0"/>
              </a:defRPr>
            </a:lvl5pPr>
            <a:lvl6pPr marL="26844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31416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5988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40560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spcBef>
                <a:spcPct val="0"/>
              </a:spcBef>
              <a:buFontTx/>
              <a:buNone/>
            </a:pPr>
            <a:fld id="{6F3BBF59-1180-4A91-994A-C650FFF7E75A}" type="slidenum">
              <a:rPr lang="en-US" altLang="ru-RU" sz="1000" b="1" smtClean="0">
                <a:solidFill>
                  <a:srgbClr val="19502E"/>
                </a:solidFill>
                <a:latin typeface="Arial" panose="020B0604020202020204" pitchFamily="34" charset="0"/>
              </a:rPr>
              <a:pPr>
                <a:spcBef>
                  <a:spcPct val="0"/>
                </a:spcBef>
                <a:buFontTx/>
                <a:buNone/>
              </a:pPr>
              <a:t>4</a:t>
            </a:fld>
            <a:endParaRPr lang="en-US" altLang="ru-RU" sz="1000" b="1" dirty="0" smtClean="0">
              <a:solidFill>
                <a:srgbClr val="19502E"/>
              </a:solidFill>
              <a:latin typeface="Arial" panose="020B0604020202020204" pitchFamily="34" charset="0"/>
            </a:endParaRPr>
          </a:p>
        </p:txBody>
      </p:sp>
      <p:pic>
        <p:nvPicPr>
          <p:cNvPr id="10" name="Рисунок 9"/>
          <p:cNvPicPr>
            <a:picLocks noChangeAspect="1"/>
          </p:cNvPicPr>
          <p:nvPr/>
        </p:nvPicPr>
        <p:blipFill rotWithShape="1">
          <a:blip r:embed="rId2" cstate="email">
            <a:extLst>
              <a:ext uri="{28A0092B-C50C-407E-A947-70E740481C1C}">
                <a14:useLocalDpi xmlns:a14="http://schemas.microsoft.com/office/drawing/2010/main"/>
              </a:ext>
            </a:extLst>
          </a:blip>
          <a:srcRect b="-605"/>
          <a:stretch/>
        </p:blipFill>
        <p:spPr>
          <a:xfrm>
            <a:off x="7173335" y="2835332"/>
            <a:ext cx="1525079" cy="1281725"/>
          </a:xfrm>
          <a:prstGeom prst="rect">
            <a:avLst/>
          </a:prstGeom>
        </p:spPr>
      </p:pic>
      <p:pic>
        <p:nvPicPr>
          <p:cNvPr id="16" name="Рисунок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84275" y="1718236"/>
            <a:ext cx="1544109" cy="1268918"/>
          </a:xfrm>
          <a:prstGeom prst="rect">
            <a:avLst/>
          </a:prstGeom>
        </p:spPr>
      </p:pic>
      <p:sp>
        <p:nvSpPr>
          <p:cNvPr id="17" name="TextBox 16"/>
          <p:cNvSpPr txBox="1"/>
          <p:nvPr/>
        </p:nvSpPr>
        <p:spPr>
          <a:xfrm>
            <a:off x="542224" y="1484784"/>
            <a:ext cx="6516883" cy="3698448"/>
          </a:xfrm>
          <a:prstGeom prst="rect">
            <a:avLst/>
          </a:prstGeom>
          <a:noFill/>
        </p:spPr>
        <p:txBody>
          <a:bodyPr wrap="square" rtlCol="0">
            <a:spAutoFit/>
          </a:bodyPr>
          <a:lstStyle/>
          <a:p>
            <a:pPr algn="just"/>
            <a:endParaRPr lang="ru-RU" sz="1600" b="1" dirty="0" smtClean="0">
              <a:solidFill>
                <a:srgbClr val="2B6030"/>
              </a:solidFill>
              <a:latin typeface="Arial" panose="020B0604020202020204" pitchFamily="34" charset="0"/>
            </a:endParaRPr>
          </a:p>
          <a:p>
            <a:r>
              <a:rPr lang="ru-RU" sz="1400" b="1" dirty="0" smtClean="0">
                <a:solidFill>
                  <a:srgbClr val="2B6030"/>
                </a:solidFill>
                <a:latin typeface="Arial" panose="020B0604020202020204" pitchFamily="34" charset="0"/>
              </a:rPr>
              <a:t>Виды фундамента</a:t>
            </a:r>
            <a:r>
              <a:rPr lang="ru-RU" sz="1400" b="1" dirty="0" smtClean="0">
                <a:latin typeface="Arial" panose="020B0604020202020204" pitchFamily="34" charset="0"/>
              </a:rPr>
              <a:t>:</a:t>
            </a:r>
          </a:p>
          <a:p>
            <a:endParaRPr lang="ru-RU" sz="1400" b="1" dirty="0" smtClean="0">
              <a:latin typeface="Arial" panose="020B0604020202020204" pitchFamily="34" charset="0"/>
            </a:endParaRPr>
          </a:p>
          <a:p>
            <a:pPr marL="285750" indent="-285750">
              <a:spcBef>
                <a:spcPts val="1000"/>
              </a:spcBef>
              <a:spcAft>
                <a:spcPts val="2600"/>
              </a:spcAft>
              <a:buClr>
                <a:srgbClr val="FFC000"/>
              </a:buClr>
              <a:buSzPct val="100000"/>
              <a:buFont typeface="Wingdings" panose="05000000000000000000" pitchFamily="2" charset="2"/>
              <a:buChar char="q"/>
            </a:pPr>
            <a:r>
              <a:rPr lang="ru-RU" sz="1300" dirty="0" smtClean="0">
                <a:latin typeface="Arial" panose="020B0604020202020204" pitchFamily="34" charset="0"/>
              </a:rPr>
              <a:t>Ленточный</a:t>
            </a:r>
          </a:p>
          <a:p>
            <a:pPr marL="285750" indent="-285750">
              <a:spcBef>
                <a:spcPts val="2600"/>
              </a:spcBef>
              <a:spcAft>
                <a:spcPts val="2600"/>
              </a:spcAft>
              <a:buClr>
                <a:srgbClr val="FFC000"/>
              </a:buClr>
              <a:buSzPct val="100000"/>
              <a:buFont typeface="Wingdings" panose="05000000000000000000" pitchFamily="2" charset="2"/>
              <a:buChar char="q"/>
            </a:pPr>
            <a:r>
              <a:rPr lang="ru-RU" sz="1300" dirty="0" smtClean="0">
                <a:latin typeface="Arial" panose="020B0604020202020204" pitchFamily="34" charset="0"/>
              </a:rPr>
              <a:t>Свайно-</a:t>
            </a:r>
            <a:r>
              <a:rPr lang="ru-RU" sz="1300" dirty="0" err="1" smtClean="0">
                <a:latin typeface="Arial" panose="020B0604020202020204" pitchFamily="34" charset="0"/>
              </a:rPr>
              <a:t>ростверковый</a:t>
            </a:r>
            <a:r>
              <a:rPr lang="ru-RU" sz="1300" dirty="0" smtClean="0">
                <a:latin typeface="Arial" panose="020B0604020202020204" pitchFamily="34" charset="0"/>
              </a:rPr>
              <a:t> или буронабивной</a:t>
            </a:r>
          </a:p>
          <a:p>
            <a:pPr marL="285750" indent="-285750">
              <a:spcBef>
                <a:spcPts val="2600"/>
              </a:spcBef>
              <a:spcAft>
                <a:spcPts val="2600"/>
              </a:spcAft>
              <a:buClr>
                <a:srgbClr val="FFC000"/>
              </a:buClr>
              <a:buSzPct val="100000"/>
              <a:buFont typeface="Wingdings" panose="05000000000000000000" pitchFamily="2" charset="2"/>
              <a:buChar char="q"/>
            </a:pPr>
            <a:r>
              <a:rPr lang="ru-RU" sz="1300" dirty="0" smtClean="0">
                <a:latin typeface="Arial" panose="020B0604020202020204" pitchFamily="34" charset="0"/>
              </a:rPr>
              <a:t>Кирпичный</a:t>
            </a:r>
          </a:p>
          <a:p>
            <a:pPr marL="285750" indent="-285750">
              <a:spcBef>
                <a:spcPts val="2600"/>
              </a:spcBef>
              <a:spcAft>
                <a:spcPts val="2600"/>
              </a:spcAft>
              <a:buClr>
                <a:srgbClr val="FFC000"/>
              </a:buClr>
              <a:buSzPct val="100000"/>
              <a:buFont typeface="Wingdings" panose="05000000000000000000" pitchFamily="2" charset="2"/>
              <a:buChar char="q"/>
            </a:pPr>
            <a:r>
              <a:rPr lang="ru-RU" sz="1300" dirty="0" smtClean="0">
                <a:latin typeface="Arial" panose="020B0604020202020204" pitchFamily="34" charset="0"/>
              </a:rPr>
              <a:t>Плитный</a:t>
            </a:r>
          </a:p>
        </p:txBody>
      </p:sp>
      <p:pic>
        <p:nvPicPr>
          <p:cNvPr id="19" name="Рисунок 1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60649" y="3783683"/>
            <a:ext cx="1670186" cy="1210342"/>
          </a:xfrm>
          <a:prstGeom prst="rect">
            <a:avLst/>
          </a:prstGeom>
        </p:spPr>
      </p:pic>
      <p:cxnSp>
        <p:nvCxnSpPr>
          <p:cNvPr id="21" name="Прямая соединительная линия 20"/>
          <p:cNvCxnSpPr/>
          <p:nvPr/>
        </p:nvCxnSpPr>
        <p:spPr>
          <a:xfrm>
            <a:off x="4129173" y="3301142"/>
            <a:ext cx="3209235" cy="6546"/>
          </a:xfrm>
          <a:prstGeom prst="line">
            <a:avLst/>
          </a:prstGeom>
          <a:ln w="15875" cap="rnd">
            <a:solidFill>
              <a:srgbClr val="2B6030"/>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flipV="1">
            <a:off x="1793730" y="2432423"/>
            <a:ext cx="6480782" cy="12109"/>
          </a:xfrm>
          <a:prstGeom prst="line">
            <a:avLst/>
          </a:prstGeom>
          <a:ln w="15875" cap="rnd">
            <a:solidFill>
              <a:srgbClr val="2B6030"/>
            </a:solidFill>
            <a:prstDash val="sysDot"/>
          </a:ln>
        </p:spPr>
        <p:style>
          <a:lnRef idx="1">
            <a:schemeClr val="accent1"/>
          </a:lnRef>
          <a:fillRef idx="0">
            <a:schemeClr val="accent1"/>
          </a:fillRef>
          <a:effectRef idx="0">
            <a:schemeClr val="accent1"/>
          </a:effectRef>
          <a:fontRef idx="minor">
            <a:schemeClr val="tx1"/>
          </a:fontRef>
        </p:style>
      </p:cxnSp>
      <p:sp>
        <p:nvSpPr>
          <p:cNvPr id="30" name="Прямоугольник 29"/>
          <p:cNvSpPr/>
          <p:nvPr/>
        </p:nvSpPr>
        <p:spPr>
          <a:xfrm>
            <a:off x="542224" y="819568"/>
            <a:ext cx="8929563" cy="523220"/>
          </a:xfrm>
          <a:prstGeom prst="rect">
            <a:avLst/>
          </a:prstGeom>
        </p:spPr>
        <p:txBody>
          <a:bodyPr wrap="square">
            <a:spAutoFit/>
          </a:bodyPr>
          <a:lstStyle/>
          <a:p>
            <a:pPr algn="just"/>
            <a:r>
              <a:rPr lang="ru-RU" sz="1400" b="1" dirty="0" smtClean="0">
                <a:latin typeface="Arial" panose="020B0604020202020204" pitchFamily="34" charset="0"/>
              </a:rPr>
              <a:t>Фундамент – основополагающая часть любого строения, поскольку именно правильность выбора и закладки фундамента влияет на длительность срока эксплуатации здания</a:t>
            </a:r>
          </a:p>
        </p:txBody>
      </p:sp>
      <p:pic>
        <p:nvPicPr>
          <p:cNvPr id="15" name="Рисунок 1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592960" y="4653137"/>
            <a:ext cx="1656183" cy="1296144"/>
          </a:xfrm>
          <a:prstGeom prst="rect">
            <a:avLst/>
          </a:prstGeom>
        </p:spPr>
      </p:pic>
      <p:cxnSp>
        <p:nvCxnSpPr>
          <p:cNvPr id="18" name="Прямая соединительная линия 17"/>
          <p:cNvCxnSpPr/>
          <p:nvPr/>
        </p:nvCxnSpPr>
        <p:spPr>
          <a:xfrm>
            <a:off x="1640251" y="5008566"/>
            <a:ext cx="2952328" cy="0"/>
          </a:xfrm>
          <a:prstGeom prst="line">
            <a:avLst/>
          </a:prstGeom>
          <a:ln w="15875" cap="rnd">
            <a:solidFill>
              <a:srgbClr val="2B6030"/>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1799125" y="4155184"/>
            <a:ext cx="4243139" cy="9114"/>
          </a:xfrm>
          <a:prstGeom prst="line">
            <a:avLst/>
          </a:prstGeom>
          <a:ln w="15875" cap="rnd">
            <a:solidFill>
              <a:srgbClr val="2B603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7207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522288" y="1889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eaLnBrk="1" hangingPunct="1">
              <a:buFont typeface="Arial" panose="020B0604020202020204" pitchFamily="34" charset="0"/>
              <a:buNone/>
              <a:defRPr sz="1600" b="1">
                <a:latin typeface="Arial" panose="020B0604020202020204" pitchFamily="34" charset="0"/>
              </a:defRPr>
            </a:lvl1pPr>
            <a:lvl2pPr marL="742950" indent="-285750">
              <a:spcBef>
                <a:spcPct val="20000"/>
              </a:spcBef>
              <a:buFont typeface="Arial" panose="020B0604020202020204" pitchFamily="34" charset="0"/>
              <a:buChar char="–"/>
              <a:defRPr sz="3000"/>
            </a:lvl2pPr>
            <a:lvl3pPr marL="1143000" indent="-228600">
              <a:spcBef>
                <a:spcPct val="20000"/>
              </a:spcBef>
              <a:buFont typeface="Arial" panose="020B0604020202020204" pitchFamily="34" charset="0"/>
              <a:buChar char="•"/>
              <a:defRPr sz="2600"/>
            </a:lvl3pPr>
            <a:lvl4pPr marL="1600200" indent="-228600">
              <a:spcBef>
                <a:spcPct val="20000"/>
              </a:spcBef>
              <a:buFont typeface="Arial" panose="020B0604020202020204" pitchFamily="34" charset="0"/>
              <a:buChar char="–"/>
              <a:defRPr sz="2100"/>
            </a:lvl4pPr>
            <a:lvl5pPr marL="2057400" indent="-228600">
              <a:spcBef>
                <a:spcPct val="20000"/>
              </a:spcBef>
              <a:buFont typeface="Arial" panose="020B0604020202020204" pitchFamily="34" charset="0"/>
              <a:buChar char="»"/>
              <a:defRPr sz="2100"/>
            </a:lvl5pPr>
            <a:lvl6pPr marL="2514600" indent="-228600" eaLnBrk="0" fontAlgn="base" hangingPunct="0">
              <a:spcBef>
                <a:spcPct val="20000"/>
              </a:spcBef>
              <a:spcAft>
                <a:spcPct val="0"/>
              </a:spcAft>
              <a:buFont typeface="Arial" panose="020B0604020202020204" pitchFamily="34" charset="0"/>
              <a:buChar char="»"/>
              <a:defRPr sz="2100"/>
            </a:lvl6pPr>
            <a:lvl7pPr marL="2971800" indent="-228600" eaLnBrk="0" fontAlgn="base" hangingPunct="0">
              <a:spcBef>
                <a:spcPct val="20000"/>
              </a:spcBef>
              <a:spcAft>
                <a:spcPct val="0"/>
              </a:spcAft>
              <a:buFont typeface="Arial" panose="020B0604020202020204" pitchFamily="34" charset="0"/>
              <a:buChar char="»"/>
              <a:defRPr sz="2100"/>
            </a:lvl7pPr>
            <a:lvl8pPr marL="3429000" indent="-228600" eaLnBrk="0" fontAlgn="base" hangingPunct="0">
              <a:spcBef>
                <a:spcPct val="20000"/>
              </a:spcBef>
              <a:spcAft>
                <a:spcPct val="0"/>
              </a:spcAft>
              <a:buFont typeface="Arial" panose="020B0604020202020204" pitchFamily="34" charset="0"/>
              <a:buChar char="»"/>
              <a:defRPr sz="2100"/>
            </a:lvl8pPr>
            <a:lvl9pPr marL="3886200" indent="-228600" eaLnBrk="0" fontAlgn="base" hangingPunct="0">
              <a:spcBef>
                <a:spcPct val="20000"/>
              </a:spcBef>
              <a:spcAft>
                <a:spcPct val="0"/>
              </a:spcAft>
              <a:buFont typeface="Arial" panose="020B0604020202020204" pitchFamily="34" charset="0"/>
              <a:buChar char="»"/>
              <a:defRPr sz="2100"/>
            </a:lvl9pPr>
          </a:lstStyle>
          <a:p>
            <a:r>
              <a:rPr lang="ru-RU" altLang="ru-RU" dirty="0"/>
              <a:t>ПОЛ, ОКНА, ДВЕРИ, ОТДЕЛКА</a:t>
            </a:r>
          </a:p>
        </p:txBody>
      </p:sp>
      <p:sp>
        <p:nvSpPr>
          <p:cNvPr id="4101" name="Номер слайда 3"/>
          <p:cNvSpPr>
            <a:spLocks noGrp="1"/>
          </p:cNvSpPr>
          <p:nvPr>
            <p:ph type="sldNum" sz="quarter" idx="12"/>
          </p:nvPr>
        </p:nvSpPr>
        <p:spPr bwMode="auto">
          <a:xfrm>
            <a:off x="7566025" y="6530975"/>
            <a:ext cx="2311400"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18" rIns="99038" bIns="49518"/>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803275" indent="-307975">
              <a:spcBef>
                <a:spcPct val="20000"/>
              </a:spcBef>
              <a:buFont typeface="Arial" panose="020B0604020202020204" pitchFamily="34" charset="0"/>
              <a:buChar char="–"/>
              <a:defRPr sz="3000">
                <a:solidFill>
                  <a:schemeClr val="tx1"/>
                </a:solidFill>
                <a:latin typeface="Calibri" panose="020F0502020204030204" pitchFamily="34" charset="0"/>
              </a:defRPr>
            </a:lvl2pPr>
            <a:lvl3pPr marL="1236663" indent="-246063">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1963" indent="-246063">
              <a:spcBef>
                <a:spcPct val="20000"/>
              </a:spcBef>
              <a:buFont typeface="Arial" panose="020B0604020202020204" pitchFamily="34" charset="0"/>
              <a:buChar char="–"/>
              <a:defRPr sz="2100">
                <a:solidFill>
                  <a:schemeClr val="tx1"/>
                </a:solidFill>
                <a:latin typeface="Calibri" panose="020F0502020204030204" pitchFamily="34" charset="0"/>
              </a:defRPr>
            </a:lvl4pPr>
            <a:lvl5pPr marL="2227263" indent="-246063">
              <a:spcBef>
                <a:spcPct val="20000"/>
              </a:spcBef>
              <a:buFont typeface="Arial" panose="020B0604020202020204" pitchFamily="34" charset="0"/>
              <a:buChar char="»"/>
              <a:defRPr sz="2100">
                <a:solidFill>
                  <a:schemeClr val="tx1"/>
                </a:solidFill>
                <a:latin typeface="Calibri" panose="020F0502020204030204" pitchFamily="34" charset="0"/>
              </a:defRPr>
            </a:lvl5pPr>
            <a:lvl6pPr marL="26844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31416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5988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40560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spcBef>
                <a:spcPct val="0"/>
              </a:spcBef>
              <a:buFontTx/>
              <a:buNone/>
            </a:pPr>
            <a:fld id="{6F3BBF59-1180-4A91-994A-C650FFF7E75A}" type="slidenum">
              <a:rPr lang="en-US" altLang="ru-RU" sz="1000" b="1" smtClean="0">
                <a:solidFill>
                  <a:srgbClr val="19502E"/>
                </a:solidFill>
                <a:latin typeface="Arial" panose="020B0604020202020204" pitchFamily="34" charset="0"/>
              </a:rPr>
              <a:pPr>
                <a:spcBef>
                  <a:spcPct val="0"/>
                </a:spcBef>
                <a:buFontTx/>
                <a:buNone/>
              </a:pPr>
              <a:t>5</a:t>
            </a:fld>
            <a:endParaRPr lang="en-US" altLang="ru-RU" sz="1000" b="1" dirty="0" smtClean="0">
              <a:solidFill>
                <a:srgbClr val="19502E"/>
              </a:solidFill>
              <a:latin typeface="Arial" panose="020B0604020202020204" pitchFamily="34" charset="0"/>
            </a:endParaRPr>
          </a:p>
        </p:txBody>
      </p:sp>
      <p:sp>
        <p:nvSpPr>
          <p:cNvPr id="17" name="Rectangle 8"/>
          <p:cNvSpPr>
            <a:spLocks noChangeArrowheads="1"/>
          </p:cNvSpPr>
          <p:nvPr>
            <p:custDataLst>
              <p:tags r:id="rId1"/>
            </p:custDataLst>
          </p:nvPr>
        </p:nvSpPr>
        <p:spPr bwMode="gray">
          <a:xfrm>
            <a:off x="642426" y="871622"/>
            <a:ext cx="8838505" cy="430887"/>
          </a:xfrm>
          <a:prstGeom prst="rect">
            <a:avLst/>
          </a:prstGeom>
          <a:noFill/>
          <a:ln w="9525">
            <a:noFill/>
            <a:miter lim="800000"/>
            <a:headEnd/>
            <a:tailEnd/>
          </a:ln>
        </p:spPr>
        <p:txBody>
          <a:bodyPr wrap="square" lIns="0" tIns="0" rIns="0" bIns="0">
            <a:spAutoFit/>
          </a:bodyPr>
          <a:lstStyle/>
          <a:p>
            <a:pPr algn="just" fontAlgn="base">
              <a:buClr>
                <a:srgbClr val="2B6030"/>
              </a:buClr>
              <a:buSzPct val="150000"/>
            </a:pPr>
            <a:r>
              <a:rPr lang="ru-RU" sz="1400" b="1" dirty="0" smtClean="0">
                <a:latin typeface="Arial" panose="020B0604020202020204" pitchFamily="34" charset="0"/>
              </a:rPr>
              <a:t>Возводимый дом должен быть полностью пригодным для постоянного проживания и содержать все необходимые элементы благоустройства</a:t>
            </a:r>
            <a:endParaRPr lang="ru-RU" sz="1600" b="1" dirty="0">
              <a:solidFill>
                <a:srgbClr val="2B6030"/>
              </a:solidFill>
              <a:latin typeface="Arial" panose="020B0604020202020204" pitchFamily="34" charset="0"/>
            </a:endParaRPr>
          </a:p>
        </p:txBody>
      </p:sp>
      <p:pic>
        <p:nvPicPr>
          <p:cNvPr id="18" name="Рисунок 1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953000" y="4134800"/>
            <a:ext cx="1908000" cy="1908000"/>
          </a:xfrm>
          <a:prstGeom prst="rect">
            <a:avLst/>
          </a:prstGeom>
          <a:ln>
            <a:noFill/>
          </a:ln>
          <a:effectLst/>
        </p:spPr>
      </p:pic>
      <p:pic>
        <p:nvPicPr>
          <p:cNvPr id="19" name="Рисунок 18"/>
          <p:cNvPicPr>
            <a:picLocks noChangeAspect="1"/>
          </p:cNvPicPr>
          <p:nvPr/>
        </p:nvPicPr>
        <p:blipFill rotWithShape="1">
          <a:blip r:embed="rId7" cstate="email">
            <a:extLst>
              <a:ext uri="{BEBA8EAE-BF5A-486C-A8C5-ECC9F3942E4B}">
                <a14:imgProps xmlns:a14="http://schemas.microsoft.com/office/drawing/2010/main">
                  <a14:imgLayer r:embed="rId8">
                    <a14:imgEffect>
                      <a14:sharpenSoften amount="25000"/>
                    </a14:imgEffect>
                    <a14:imgEffect>
                      <a14:brightnessContrast contrast="20000"/>
                    </a14:imgEffect>
                  </a14:imgLayer>
                </a14:imgProps>
              </a:ext>
              <a:ext uri="{28A0092B-C50C-407E-A947-70E740481C1C}">
                <a14:useLocalDpi xmlns:a14="http://schemas.microsoft.com/office/drawing/2010/main"/>
              </a:ext>
            </a:extLst>
          </a:blip>
          <a:srcRect/>
          <a:stretch/>
        </p:blipFill>
        <p:spPr>
          <a:xfrm>
            <a:off x="7572931" y="4134800"/>
            <a:ext cx="1908000" cy="1908000"/>
          </a:xfrm>
          <a:prstGeom prst="rect">
            <a:avLst/>
          </a:prstGeom>
          <a:ln>
            <a:noFill/>
          </a:ln>
          <a:effectLst/>
        </p:spPr>
      </p:pic>
      <p:sp>
        <p:nvSpPr>
          <p:cNvPr id="20" name="Rectangle 8"/>
          <p:cNvSpPr>
            <a:spLocks noChangeArrowheads="1"/>
          </p:cNvSpPr>
          <p:nvPr>
            <p:custDataLst>
              <p:tags r:id="rId2"/>
            </p:custDataLst>
          </p:nvPr>
        </p:nvSpPr>
        <p:spPr bwMode="gray">
          <a:xfrm>
            <a:off x="633663" y="3910260"/>
            <a:ext cx="4175321" cy="2092881"/>
          </a:xfrm>
          <a:prstGeom prst="rect">
            <a:avLst/>
          </a:prstGeom>
          <a:noFill/>
          <a:ln w="9525">
            <a:noFill/>
            <a:miter lim="800000"/>
            <a:headEnd/>
            <a:tailEnd/>
          </a:ln>
        </p:spPr>
        <p:txBody>
          <a:bodyPr wrap="square" lIns="0" tIns="0" rIns="0" bIns="0">
            <a:spAutoFit/>
          </a:bodyPr>
          <a:lstStyle/>
          <a:p>
            <a:pPr fontAlgn="base">
              <a:spcAft>
                <a:spcPts val="600"/>
              </a:spcAft>
              <a:buClr>
                <a:srgbClr val="2B6030"/>
              </a:buClr>
              <a:buSzPct val="150000"/>
            </a:pPr>
            <a:r>
              <a:rPr lang="ru-RU" sz="1400" b="1" dirty="0" smtClean="0">
                <a:solidFill>
                  <a:srgbClr val="2B6030"/>
                </a:solidFill>
                <a:latin typeface="Arial" panose="020B0604020202020204" pitchFamily="34" charset="0"/>
              </a:rPr>
              <a:t>Отделка дома (</a:t>
            </a:r>
            <a:r>
              <a:rPr lang="ru-RU" sz="1100" b="1" i="1" dirty="0">
                <a:solidFill>
                  <a:srgbClr val="2B6030"/>
                </a:solidFill>
                <a:latin typeface="Arial" panose="020B0604020202020204" pitchFamily="34" charset="0"/>
              </a:rPr>
              <a:t>по желанию заемщика):</a:t>
            </a:r>
          </a:p>
          <a:p>
            <a:pPr marL="285750" indent="-285750" algn="just">
              <a:buClr>
                <a:srgbClr val="FFC000"/>
              </a:buClr>
              <a:buSzPct val="100000"/>
              <a:buFont typeface="Wingdings" panose="05000000000000000000" pitchFamily="2" charset="2"/>
              <a:buChar char="q"/>
            </a:pPr>
            <a:r>
              <a:rPr lang="ru-RU" sz="1300" dirty="0" smtClean="0">
                <a:latin typeface="Arial" panose="020B0604020202020204" pitchFamily="34" charset="0"/>
              </a:rPr>
              <a:t>Внешняя - </a:t>
            </a:r>
            <a:r>
              <a:rPr lang="ru-RU" sz="1300" dirty="0">
                <a:latin typeface="Arial" panose="020B0604020202020204" pitchFamily="34" charset="0"/>
              </a:rPr>
              <a:t>фасадные </a:t>
            </a:r>
            <a:r>
              <a:rPr lang="ru-RU" sz="1300" dirty="0" smtClean="0">
                <a:latin typeface="Arial" panose="020B0604020202020204" pitchFamily="34" charset="0"/>
              </a:rPr>
              <a:t>работы:</a:t>
            </a:r>
          </a:p>
          <a:p>
            <a:pPr marL="571500" indent="-285750" algn="just" fontAlgn="base">
              <a:spcBef>
                <a:spcPts val="0"/>
              </a:spcBef>
              <a:spcAft>
                <a:spcPts val="0"/>
              </a:spcAft>
              <a:buClr>
                <a:srgbClr val="FFC000"/>
              </a:buClr>
              <a:buSzPct val="100000"/>
              <a:buFont typeface="Wingdings" panose="05000000000000000000" pitchFamily="2" charset="2"/>
              <a:buChar char="§"/>
            </a:pPr>
            <a:r>
              <a:rPr lang="ru-RU" sz="1300" dirty="0" smtClean="0">
                <a:latin typeface="Arial" panose="020B0604020202020204" pitchFamily="34" charset="0"/>
              </a:rPr>
              <a:t>Облицовка наружных стен</a:t>
            </a:r>
          </a:p>
          <a:p>
            <a:pPr marL="571500" indent="-285750" algn="just" fontAlgn="base">
              <a:spcBef>
                <a:spcPts val="0"/>
              </a:spcBef>
              <a:spcAft>
                <a:spcPts val="0"/>
              </a:spcAft>
              <a:buClr>
                <a:srgbClr val="FFC000"/>
              </a:buClr>
              <a:buSzPct val="100000"/>
              <a:buFont typeface="Wingdings" panose="05000000000000000000" pitchFamily="2" charset="2"/>
              <a:buChar char="§"/>
            </a:pPr>
            <a:r>
              <a:rPr lang="ru-RU" sz="1300" dirty="0" smtClean="0">
                <a:latin typeface="Arial" panose="020B0604020202020204" pitchFamily="34" charset="0"/>
              </a:rPr>
              <a:t>Штукатурка</a:t>
            </a:r>
          </a:p>
          <a:p>
            <a:pPr marL="571500" indent="-285750" algn="just" fontAlgn="base">
              <a:spcBef>
                <a:spcPts val="0"/>
              </a:spcBef>
              <a:spcAft>
                <a:spcPts val="0"/>
              </a:spcAft>
              <a:buClr>
                <a:srgbClr val="FFC000"/>
              </a:buClr>
              <a:buSzPct val="100000"/>
              <a:buFont typeface="Wingdings" panose="05000000000000000000" pitchFamily="2" charset="2"/>
              <a:buChar char="§"/>
            </a:pPr>
            <a:r>
              <a:rPr lang="ru-RU" sz="1300" dirty="0" smtClean="0">
                <a:latin typeface="Arial" panose="020B0604020202020204" pitchFamily="34" charset="0"/>
              </a:rPr>
              <a:t>Покраска</a:t>
            </a:r>
          </a:p>
          <a:p>
            <a:pPr marL="285750" algn="just" fontAlgn="base">
              <a:spcBef>
                <a:spcPts val="0"/>
              </a:spcBef>
              <a:spcAft>
                <a:spcPts val="0"/>
              </a:spcAft>
              <a:buClr>
                <a:srgbClr val="FFC000"/>
              </a:buClr>
              <a:buSzPct val="100000"/>
            </a:pPr>
            <a:endParaRPr lang="ru-RU" sz="1300" dirty="0" smtClean="0">
              <a:latin typeface="Arial" panose="020B0604020202020204" pitchFamily="34" charset="0"/>
            </a:endParaRPr>
          </a:p>
          <a:p>
            <a:pPr marL="285750" indent="-285750" algn="just" fontAlgn="base">
              <a:buClr>
                <a:srgbClr val="FFC000"/>
              </a:buClr>
              <a:buSzPct val="100000"/>
              <a:buFont typeface="Wingdings" panose="05000000000000000000" pitchFamily="2" charset="2"/>
              <a:buChar char="q"/>
            </a:pPr>
            <a:r>
              <a:rPr lang="ru-RU" sz="1300" dirty="0" smtClean="0">
                <a:latin typeface="Arial" panose="020B0604020202020204" pitchFamily="34" charset="0"/>
              </a:rPr>
              <a:t>Внутренняя:</a:t>
            </a:r>
          </a:p>
          <a:p>
            <a:pPr marL="571500" indent="-285750" algn="just" fontAlgn="base">
              <a:spcBef>
                <a:spcPts val="0"/>
              </a:spcBef>
              <a:spcAft>
                <a:spcPts val="0"/>
              </a:spcAft>
              <a:buClr>
                <a:srgbClr val="FFC000"/>
              </a:buClr>
              <a:buSzPct val="100000"/>
              <a:buFont typeface="Wingdings" panose="05000000000000000000" pitchFamily="2" charset="2"/>
              <a:buChar char="§"/>
            </a:pPr>
            <a:r>
              <a:rPr lang="ru-RU" sz="1300" dirty="0" smtClean="0">
                <a:latin typeface="Arial" panose="020B0604020202020204" pitchFamily="34" charset="0"/>
              </a:rPr>
              <a:t>Пол: паркет, ламинат, плитка, линолеум</a:t>
            </a:r>
          </a:p>
          <a:p>
            <a:pPr marL="571500" indent="-285750" algn="just" fontAlgn="base">
              <a:spcBef>
                <a:spcPts val="0"/>
              </a:spcBef>
              <a:spcAft>
                <a:spcPts val="0"/>
              </a:spcAft>
              <a:buClr>
                <a:srgbClr val="FFC000"/>
              </a:buClr>
              <a:buSzPct val="100000"/>
              <a:buFont typeface="Wingdings" panose="05000000000000000000" pitchFamily="2" charset="2"/>
              <a:buChar char="§"/>
            </a:pPr>
            <a:r>
              <a:rPr lang="ru-RU" sz="1300" dirty="0" smtClean="0">
                <a:latin typeface="Arial" panose="020B0604020202020204" pitchFamily="34" charset="0"/>
              </a:rPr>
              <a:t>Стены: штукатурка, обои, покраска</a:t>
            </a:r>
          </a:p>
          <a:p>
            <a:pPr marL="571500" indent="-285750" algn="just" fontAlgn="base">
              <a:spcBef>
                <a:spcPts val="0"/>
              </a:spcBef>
              <a:spcAft>
                <a:spcPts val="0"/>
              </a:spcAft>
              <a:buClr>
                <a:srgbClr val="FFC000"/>
              </a:buClr>
              <a:buSzPct val="100000"/>
              <a:buFont typeface="Wingdings" panose="05000000000000000000" pitchFamily="2" charset="2"/>
              <a:buChar char="§"/>
            </a:pPr>
            <a:r>
              <a:rPr lang="ru-RU" sz="1300" dirty="0" smtClean="0">
                <a:latin typeface="Arial" panose="020B0604020202020204" pitchFamily="34" charset="0"/>
              </a:rPr>
              <a:t>Потолки: штукатурка, натяжные, навесные</a:t>
            </a:r>
          </a:p>
        </p:txBody>
      </p:sp>
      <p:sp>
        <p:nvSpPr>
          <p:cNvPr id="22" name="Прямоугольник 21"/>
          <p:cNvSpPr/>
          <p:nvPr/>
        </p:nvSpPr>
        <p:spPr>
          <a:xfrm>
            <a:off x="568178" y="2708920"/>
            <a:ext cx="3816424" cy="560153"/>
          </a:xfrm>
          <a:prstGeom prst="rect">
            <a:avLst/>
          </a:prstGeom>
        </p:spPr>
        <p:txBody>
          <a:bodyPr wrap="square">
            <a:spAutoFit/>
          </a:bodyPr>
          <a:lstStyle/>
          <a:p>
            <a:pPr>
              <a:lnSpc>
                <a:spcPct val="80000"/>
              </a:lnSpc>
              <a:spcBef>
                <a:spcPts val="600"/>
              </a:spcBef>
              <a:spcAft>
                <a:spcPts val="600"/>
              </a:spcAft>
              <a:buClr>
                <a:srgbClr val="FFC000"/>
              </a:buClr>
              <a:buSzPct val="150000"/>
            </a:pPr>
            <a:r>
              <a:rPr lang="ru-RU" sz="2400" b="1" dirty="0">
                <a:solidFill>
                  <a:srgbClr val="2B6030"/>
                </a:solidFill>
                <a:latin typeface="Arial" panose="020B0604020202020204" pitchFamily="34" charset="0"/>
              </a:rPr>
              <a:t>!</a:t>
            </a:r>
            <a:r>
              <a:rPr lang="ru-RU" sz="2400" b="1" dirty="0">
                <a:solidFill>
                  <a:srgbClr val="00B050"/>
                </a:solidFill>
                <a:latin typeface="Arial" panose="020B0604020202020204" pitchFamily="34" charset="0"/>
              </a:rPr>
              <a:t> </a:t>
            </a:r>
            <a:r>
              <a:rPr lang="ru-RU" sz="1400" dirty="0" smtClean="0">
                <a:latin typeface="Arial" panose="020B0604020202020204" pitchFamily="34" charset="0"/>
              </a:rPr>
              <a:t>Построенный дом должен содержать входную дверь и окна</a:t>
            </a:r>
            <a:endParaRPr lang="ru-RU" sz="1600" dirty="0">
              <a:latin typeface="Arial" panose="020B0604020202020204" pitchFamily="34" charset="0"/>
            </a:endParaRPr>
          </a:p>
        </p:txBody>
      </p:sp>
      <p:grpSp>
        <p:nvGrpSpPr>
          <p:cNvPr id="2" name="Группа 1"/>
          <p:cNvGrpSpPr/>
          <p:nvPr/>
        </p:nvGrpSpPr>
        <p:grpSpPr>
          <a:xfrm>
            <a:off x="4943078" y="1031634"/>
            <a:ext cx="4637061" cy="2901422"/>
            <a:chOff x="4953000" y="1484784"/>
            <a:chExt cx="4637061" cy="2901422"/>
          </a:xfrm>
        </p:grpSpPr>
        <p:pic>
          <p:nvPicPr>
            <p:cNvPr id="28" name="Рисунок 27"/>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953000" y="1484784"/>
              <a:ext cx="4626934" cy="2785106"/>
            </a:xfrm>
            <a:prstGeom prst="rect">
              <a:avLst/>
            </a:prstGeom>
            <a:ln>
              <a:noFill/>
            </a:ln>
            <a:effectLst>
              <a:softEdge rad="112500"/>
            </a:effectLst>
          </p:spPr>
        </p:pic>
        <p:pic>
          <p:nvPicPr>
            <p:cNvPr id="29" name="Рисунок 28"/>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583765" y="3195254"/>
              <a:ext cx="2006296" cy="1190952"/>
            </a:xfrm>
            <a:prstGeom prst="rect">
              <a:avLst/>
            </a:prstGeom>
            <a:ln>
              <a:noFill/>
            </a:ln>
            <a:effectLst>
              <a:softEdge rad="112500"/>
            </a:effectLst>
          </p:spPr>
        </p:pic>
        <p:pic>
          <p:nvPicPr>
            <p:cNvPr id="30" name="Рисунок 29"/>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5665425" y="2459549"/>
              <a:ext cx="794520" cy="917629"/>
            </a:xfrm>
            <a:prstGeom prst="rect">
              <a:avLst/>
            </a:prstGeom>
            <a:ln>
              <a:noFill/>
            </a:ln>
            <a:effectLst>
              <a:softEdge rad="88900"/>
            </a:effectLst>
          </p:spPr>
        </p:pic>
        <p:pic>
          <p:nvPicPr>
            <p:cNvPr id="31" name="Рисунок 30"/>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7817597" y="2163717"/>
              <a:ext cx="404685" cy="460252"/>
            </a:xfrm>
            <a:prstGeom prst="rect">
              <a:avLst/>
            </a:prstGeom>
            <a:ln>
              <a:noFill/>
            </a:ln>
            <a:effectLst>
              <a:softEdge rad="38100"/>
            </a:effectLst>
          </p:spPr>
        </p:pic>
      </p:grpSp>
      <p:sp>
        <p:nvSpPr>
          <p:cNvPr id="33" name="Rectangle 8"/>
          <p:cNvSpPr>
            <a:spLocks noChangeArrowheads="1"/>
          </p:cNvSpPr>
          <p:nvPr>
            <p:custDataLst>
              <p:tags r:id="rId3"/>
            </p:custDataLst>
          </p:nvPr>
        </p:nvSpPr>
        <p:spPr bwMode="gray">
          <a:xfrm>
            <a:off x="633662" y="1460942"/>
            <a:ext cx="4596363" cy="1192634"/>
          </a:xfrm>
          <a:prstGeom prst="rect">
            <a:avLst/>
          </a:prstGeom>
          <a:noFill/>
          <a:ln w="9525">
            <a:noFill/>
            <a:miter lim="800000"/>
            <a:headEnd/>
            <a:tailEnd/>
          </a:ln>
        </p:spPr>
        <p:txBody>
          <a:bodyPr wrap="square" lIns="0" tIns="0" rIns="0" bIns="0">
            <a:spAutoFit/>
          </a:bodyPr>
          <a:lstStyle/>
          <a:p>
            <a:pPr fontAlgn="base">
              <a:spcAft>
                <a:spcPts val="600"/>
              </a:spcAft>
              <a:buClr>
                <a:srgbClr val="2B6030"/>
              </a:buClr>
              <a:buSzPct val="150000"/>
            </a:pPr>
            <a:r>
              <a:rPr lang="ru-RU" sz="1400" b="1" dirty="0" smtClean="0">
                <a:solidFill>
                  <a:srgbClr val="2B6030"/>
                </a:solidFill>
                <a:latin typeface="Arial" panose="020B0604020202020204" pitchFamily="34" charset="0"/>
              </a:rPr>
              <a:t>Напольное покрытие </a:t>
            </a:r>
            <a:r>
              <a:rPr lang="ru-RU" sz="1100" b="1" i="1" dirty="0" smtClean="0">
                <a:solidFill>
                  <a:srgbClr val="2B6030"/>
                </a:solidFill>
                <a:latin typeface="Arial" panose="020B0604020202020204" pitchFamily="34" charset="0"/>
              </a:rPr>
              <a:t>(по желанию заемщика)</a:t>
            </a:r>
            <a:r>
              <a:rPr lang="ru-RU" sz="1400" b="1" dirty="0" smtClean="0">
                <a:solidFill>
                  <a:srgbClr val="2B6030"/>
                </a:solidFill>
                <a:latin typeface="Arial" panose="020B0604020202020204" pitchFamily="34" charset="0"/>
              </a:rPr>
              <a:t>, проемы:</a:t>
            </a:r>
          </a:p>
          <a:p>
            <a:pPr marL="285750" indent="-285750">
              <a:lnSpc>
                <a:spcPct val="150000"/>
              </a:lnSpc>
              <a:spcBef>
                <a:spcPts val="0"/>
              </a:spcBef>
              <a:buClr>
                <a:srgbClr val="FFC000"/>
              </a:buClr>
              <a:buSzPct val="100000"/>
              <a:buFont typeface="Wingdings" panose="05000000000000000000" pitchFamily="2" charset="2"/>
              <a:buChar char="q"/>
            </a:pPr>
            <a:r>
              <a:rPr lang="ru-RU" sz="1300" dirty="0" smtClean="0">
                <a:latin typeface="Arial" panose="020B0604020202020204" pitchFamily="34" charset="0"/>
              </a:rPr>
              <a:t>Пол: стяжка, половая рейка</a:t>
            </a:r>
          </a:p>
          <a:p>
            <a:pPr marL="285750" indent="-285750">
              <a:lnSpc>
                <a:spcPct val="150000"/>
              </a:lnSpc>
              <a:buClr>
                <a:srgbClr val="FFC000"/>
              </a:buClr>
              <a:buSzPct val="100000"/>
              <a:buFont typeface="Wingdings" panose="05000000000000000000" pitchFamily="2" charset="2"/>
              <a:buChar char="q"/>
            </a:pPr>
            <a:r>
              <a:rPr lang="ru-RU" sz="1300" dirty="0" smtClean="0">
                <a:latin typeface="Arial" panose="020B0604020202020204" pitchFamily="34" charset="0"/>
              </a:rPr>
              <a:t>Окна: рамные, стеклопакеты</a:t>
            </a:r>
          </a:p>
          <a:p>
            <a:pPr marL="285750" indent="-285750">
              <a:lnSpc>
                <a:spcPct val="150000"/>
              </a:lnSpc>
              <a:buClr>
                <a:srgbClr val="FFC000"/>
              </a:buClr>
              <a:buSzPct val="100000"/>
              <a:buFont typeface="Wingdings" panose="05000000000000000000" pitchFamily="2" charset="2"/>
              <a:buChar char="q"/>
            </a:pPr>
            <a:r>
              <a:rPr lang="ru-RU" sz="1300" dirty="0" smtClean="0">
                <a:latin typeface="Arial" panose="020B0604020202020204" pitchFamily="34" charset="0"/>
              </a:rPr>
              <a:t>Входная дверь: деревянная, металлическая</a:t>
            </a:r>
          </a:p>
        </p:txBody>
      </p:sp>
      <p:sp>
        <p:nvSpPr>
          <p:cNvPr id="3" name="Полилиния 2"/>
          <p:cNvSpPr/>
          <p:nvPr/>
        </p:nvSpPr>
        <p:spPr>
          <a:xfrm>
            <a:off x="6263640" y="2304288"/>
            <a:ext cx="246888" cy="1828800"/>
          </a:xfrm>
          <a:custGeom>
            <a:avLst/>
            <a:gdLst>
              <a:gd name="connsiteX0" fmla="*/ 0 w 246888"/>
              <a:gd name="connsiteY0" fmla="*/ 0 h 1828800"/>
              <a:gd name="connsiteX1" fmla="*/ 246888 w 246888"/>
              <a:gd name="connsiteY1" fmla="*/ 0 h 1828800"/>
              <a:gd name="connsiteX2" fmla="*/ 246888 w 246888"/>
              <a:gd name="connsiteY2" fmla="*/ 1828800 h 1828800"/>
            </a:gdLst>
            <a:ahLst/>
            <a:cxnLst>
              <a:cxn ang="0">
                <a:pos x="connsiteX0" y="connsiteY0"/>
              </a:cxn>
              <a:cxn ang="0">
                <a:pos x="connsiteX1" y="connsiteY1"/>
              </a:cxn>
              <a:cxn ang="0">
                <a:pos x="connsiteX2" y="connsiteY2"/>
              </a:cxn>
            </a:cxnLst>
            <a:rect l="l" t="t" r="r" b="b"/>
            <a:pathLst>
              <a:path w="246888" h="1828800">
                <a:moveTo>
                  <a:pt x="0" y="0"/>
                </a:moveTo>
                <a:lnTo>
                  <a:pt x="246888" y="0"/>
                </a:lnTo>
                <a:lnTo>
                  <a:pt x="246888" y="1828800"/>
                </a:lnTo>
              </a:path>
            </a:pathLst>
          </a:custGeom>
          <a:noFill/>
          <a:ln w="19050" cap="rnd">
            <a:solidFill>
              <a:srgbClr val="2B6030"/>
            </a:solidFill>
            <a:prstDash val="sysDot"/>
            <a:headEnd type="oval"/>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олилиния 20"/>
          <p:cNvSpPr/>
          <p:nvPr/>
        </p:nvSpPr>
        <p:spPr>
          <a:xfrm flipH="1">
            <a:off x="7706424" y="2006399"/>
            <a:ext cx="161756" cy="2126689"/>
          </a:xfrm>
          <a:custGeom>
            <a:avLst/>
            <a:gdLst>
              <a:gd name="connsiteX0" fmla="*/ 0 w 246888"/>
              <a:gd name="connsiteY0" fmla="*/ 0 h 1828800"/>
              <a:gd name="connsiteX1" fmla="*/ 246888 w 246888"/>
              <a:gd name="connsiteY1" fmla="*/ 0 h 1828800"/>
              <a:gd name="connsiteX2" fmla="*/ 246888 w 246888"/>
              <a:gd name="connsiteY2" fmla="*/ 1828800 h 1828800"/>
            </a:gdLst>
            <a:ahLst/>
            <a:cxnLst>
              <a:cxn ang="0">
                <a:pos x="connsiteX0" y="connsiteY0"/>
              </a:cxn>
              <a:cxn ang="0">
                <a:pos x="connsiteX1" y="connsiteY1"/>
              </a:cxn>
              <a:cxn ang="0">
                <a:pos x="connsiteX2" y="connsiteY2"/>
              </a:cxn>
            </a:cxnLst>
            <a:rect l="l" t="t" r="r" b="b"/>
            <a:pathLst>
              <a:path w="246888" h="1828800">
                <a:moveTo>
                  <a:pt x="0" y="0"/>
                </a:moveTo>
                <a:lnTo>
                  <a:pt x="246888" y="0"/>
                </a:lnTo>
                <a:lnTo>
                  <a:pt x="246888" y="1828800"/>
                </a:lnTo>
              </a:path>
            </a:pathLst>
          </a:custGeom>
          <a:noFill/>
          <a:ln w="19050" cap="rnd">
            <a:solidFill>
              <a:srgbClr val="2B6030"/>
            </a:solidFill>
            <a:prstDash val="sysDot"/>
            <a:headEnd type="oval"/>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49868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522288" y="1889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eaLnBrk="1" hangingPunct="1">
              <a:buFont typeface="Arial" panose="020B0604020202020204" pitchFamily="34" charset="0"/>
              <a:buNone/>
              <a:defRPr sz="1600" b="1">
                <a:latin typeface="Arial" panose="020B0604020202020204" pitchFamily="34" charset="0"/>
              </a:defRPr>
            </a:lvl1pPr>
            <a:lvl2pPr marL="742950" indent="-285750">
              <a:spcBef>
                <a:spcPct val="20000"/>
              </a:spcBef>
              <a:buFont typeface="Arial" panose="020B0604020202020204" pitchFamily="34" charset="0"/>
              <a:buChar char="–"/>
              <a:defRPr sz="3000"/>
            </a:lvl2pPr>
            <a:lvl3pPr marL="1143000" indent="-228600">
              <a:spcBef>
                <a:spcPct val="20000"/>
              </a:spcBef>
              <a:buFont typeface="Arial" panose="020B0604020202020204" pitchFamily="34" charset="0"/>
              <a:buChar char="•"/>
              <a:defRPr sz="2600"/>
            </a:lvl3pPr>
            <a:lvl4pPr marL="1600200" indent="-228600">
              <a:spcBef>
                <a:spcPct val="20000"/>
              </a:spcBef>
              <a:buFont typeface="Arial" panose="020B0604020202020204" pitchFamily="34" charset="0"/>
              <a:buChar char="–"/>
              <a:defRPr sz="2100"/>
            </a:lvl4pPr>
            <a:lvl5pPr marL="2057400" indent="-228600">
              <a:spcBef>
                <a:spcPct val="20000"/>
              </a:spcBef>
              <a:buFont typeface="Arial" panose="020B0604020202020204" pitchFamily="34" charset="0"/>
              <a:buChar char="»"/>
              <a:defRPr sz="2100"/>
            </a:lvl5pPr>
            <a:lvl6pPr marL="2514600" indent="-228600" eaLnBrk="0" fontAlgn="base" hangingPunct="0">
              <a:spcBef>
                <a:spcPct val="20000"/>
              </a:spcBef>
              <a:spcAft>
                <a:spcPct val="0"/>
              </a:spcAft>
              <a:buFont typeface="Arial" panose="020B0604020202020204" pitchFamily="34" charset="0"/>
              <a:buChar char="»"/>
              <a:defRPr sz="2100"/>
            </a:lvl6pPr>
            <a:lvl7pPr marL="2971800" indent="-228600" eaLnBrk="0" fontAlgn="base" hangingPunct="0">
              <a:spcBef>
                <a:spcPct val="20000"/>
              </a:spcBef>
              <a:spcAft>
                <a:spcPct val="0"/>
              </a:spcAft>
              <a:buFont typeface="Arial" panose="020B0604020202020204" pitchFamily="34" charset="0"/>
              <a:buChar char="»"/>
              <a:defRPr sz="2100"/>
            </a:lvl7pPr>
            <a:lvl8pPr marL="3429000" indent="-228600" eaLnBrk="0" fontAlgn="base" hangingPunct="0">
              <a:spcBef>
                <a:spcPct val="20000"/>
              </a:spcBef>
              <a:spcAft>
                <a:spcPct val="0"/>
              </a:spcAft>
              <a:buFont typeface="Arial" panose="020B0604020202020204" pitchFamily="34" charset="0"/>
              <a:buChar char="»"/>
              <a:defRPr sz="2100"/>
            </a:lvl8pPr>
            <a:lvl9pPr marL="3886200" indent="-228600" eaLnBrk="0" fontAlgn="base" hangingPunct="0">
              <a:spcBef>
                <a:spcPct val="20000"/>
              </a:spcBef>
              <a:spcAft>
                <a:spcPct val="0"/>
              </a:spcAft>
              <a:buFont typeface="Arial" panose="020B0604020202020204" pitchFamily="34" charset="0"/>
              <a:buChar char="»"/>
              <a:defRPr sz="2100"/>
            </a:lvl9pPr>
          </a:lstStyle>
          <a:p>
            <a:r>
              <a:rPr lang="ru-RU" altLang="ru-RU" dirty="0"/>
              <a:t>ИНЖЕНЕРНЫЕ КОММУНИКАЦИИ</a:t>
            </a:r>
          </a:p>
        </p:txBody>
      </p:sp>
      <p:sp>
        <p:nvSpPr>
          <p:cNvPr id="4101" name="Номер слайда 3"/>
          <p:cNvSpPr>
            <a:spLocks noGrp="1"/>
          </p:cNvSpPr>
          <p:nvPr>
            <p:ph type="sldNum" sz="quarter" idx="12"/>
          </p:nvPr>
        </p:nvSpPr>
        <p:spPr bwMode="auto">
          <a:xfrm>
            <a:off x="7566025" y="6530975"/>
            <a:ext cx="2311400"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18" rIns="99038" bIns="49518"/>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803275" indent="-307975">
              <a:spcBef>
                <a:spcPct val="20000"/>
              </a:spcBef>
              <a:buFont typeface="Arial" panose="020B0604020202020204" pitchFamily="34" charset="0"/>
              <a:buChar char="–"/>
              <a:defRPr sz="3000">
                <a:solidFill>
                  <a:schemeClr val="tx1"/>
                </a:solidFill>
                <a:latin typeface="Calibri" panose="020F0502020204030204" pitchFamily="34" charset="0"/>
              </a:defRPr>
            </a:lvl2pPr>
            <a:lvl3pPr marL="1236663" indent="-246063">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1963" indent="-246063">
              <a:spcBef>
                <a:spcPct val="20000"/>
              </a:spcBef>
              <a:buFont typeface="Arial" panose="020B0604020202020204" pitchFamily="34" charset="0"/>
              <a:buChar char="–"/>
              <a:defRPr sz="2100">
                <a:solidFill>
                  <a:schemeClr val="tx1"/>
                </a:solidFill>
                <a:latin typeface="Calibri" panose="020F0502020204030204" pitchFamily="34" charset="0"/>
              </a:defRPr>
            </a:lvl4pPr>
            <a:lvl5pPr marL="2227263" indent="-246063">
              <a:spcBef>
                <a:spcPct val="20000"/>
              </a:spcBef>
              <a:buFont typeface="Arial" panose="020B0604020202020204" pitchFamily="34" charset="0"/>
              <a:buChar char="»"/>
              <a:defRPr sz="2100">
                <a:solidFill>
                  <a:schemeClr val="tx1"/>
                </a:solidFill>
                <a:latin typeface="Calibri" panose="020F0502020204030204" pitchFamily="34" charset="0"/>
              </a:defRPr>
            </a:lvl5pPr>
            <a:lvl6pPr marL="26844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31416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5988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40560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spcBef>
                <a:spcPct val="0"/>
              </a:spcBef>
              <a:buFontTx/>
              <a:buNone/>
            </a:pPr>
            <a:fld id="{6F3BBF59-1180-4A91-994A-C650FFF7E75A}" type="slidenum">
              <a:rPr lang="en-US" altLang="ru-RU" sz="1000" b="1" smtClean="0">
                <a:solidFill>
                  <a:srgbClr val="19502E"/>
                </a:solidFill>
                <a:latin typeface="Arial" panose="020B0604020202020204" pitchFamily="34" charset="0"/>
              </a:rPr>
              <a:pPr>
                <a:spcBef>
                  <a:spcPct val="0"/>
                </a:spcBef>
                <a:buFontTx/>
                <a:buNone/>
              </a:pPr>
              <a:t>6</a:t>
            </a:fld>
            <a:endParaRPr lang="en-US" altLang="ru-RU" sz="1000" b="1" dirty="0" smtClean="0">
              <a:solidFill>
                <a:srgbClr val="19502E"/>
              </a:solidFill>
              <a:latin typeface="Arial" panose="020B0604020202020204" pitchFamily="34" charset="0"/>
            </a:endParaRPr>
          </a:p>
        </p:txBody>
      </p:sp>
      <p:pic>
        <p:nvPicPr>
          <p:cNvPr id="25" name="Рисунок 24"/>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798139" y="2772618"/>
            <a:ext cx="5001320" cy="3162300"/>
          </a:xfrm>
          <a:prstGeom prst="rect">
            <a:avLst/>
          </a:prstGeom>
        </p:spPr>
      </p:pic>
      <p:sp>
        <p:nvSpPr>
          <p:cNvPr id="34" name="Rectangle 8"/>
          <p:cNvSpPr>
            <a:spLocks noChangeArrowheads="1"/>
          </p:cNvSpPr>
          <p:nvPr>
            <p:custDataLst>
              <p:tags r:id="rId1"/>
            </p:custDataLst>
          </p:nvPr>
        </p:nvSpPr>
        <p:spPr bwMode="gray">
          <a:xfrm>
            <a:off x="632520" y="866184"/>
            <a:ext cx="8641655" cy="430887"/>
          </a:xfrm>
          <a:prstGeom prst="rect">
            <a:avLst/>
          </a:prstGeom>
          <a:noFill/>
          <a:ln w="9525">
            <a:noFill/>
            <a:miter lim="800000"/>
            <a:headEnd/>
            <a:tailEnd/>
          </a:ln>
        </p:spPr>
        <p:txBody>
          <a:bodyPr wrap="square" lIns="0" tIns="0" rIns="0" bIns="0">
            <a:spAutoFit/>
          </a:bodyPr>
          <a:lstStyle/>
          <a:p>
            <a:pPr algn="just">
              <a:spcAft>
                <a:spcPts val="1200"/>
              </a:spcAft>
              <a:buClr>
                <a:srgbClr val="2B6030"/>
              </a:buClr>
              <a:buSzPct val="150000"/>
            </a:pPr>
            <a:r>
              <a:rPr lang="ru-RU" sz="1400" b="1" dirty="0" smtClean="0">
                <a:latin typeface="Arial" panose="020B0604020202020204" pitchFamily="34" charset="0"/>
              </a:rPr>
              <a:t>Проектно-сметная документация должна содержать положения об обеспечении возводимого дома централизованными или автономными инженерными системами и подключение к ним</a:t>
            </a:r>
            <a:endParaRPr lang="ru-RU" sz="1100" dirty="0" smtClean="0">
              <a:cs typeface="Times New Roman" panose="02020603050405020304" pitchFamily="18" charset="0"/>
            </a:endParaRPr>
          </a:p>
        </p:txBody>
      </p:sp>
      <p:sp>
        <p:nvSpPr>
          <p:cNvPr id="9" name="Rectangle 8"/>
          <p:cNvSpPr>
            <a:spLocks noChangeArrowheads="1"/>
          </p:cNvSpPr>
          <p:nvPr>
            <p:custDataLst>
              <p:tags r:id="rId2"/>
            </p:custDataLst>
          </p:nvPr>
        </p:nvSpPr>
        <p:spPr bwMode="gray">
          <a:xfrm>
            <a:off x="632520" y="1412776"/>
            <a:ext cx="5400600" cy="5078313"/>
          </a:xfrm>
          <a:prstGeom prst="rect">
            <a:avLst/>
          </a:prstGeom>
          <a:noFill/>
          <a:ln w="9525">
            <a:noFill/>
            <a:miter lim="800000"/>
            <a:headEnd/>
            <a:tailEnd/>
          </a:ln>
        </p:spPr>
        <p:txBody>
          <a:bodyPr wrap="square" lIns="0" tIns="0" rIns="0" bIns="0">
            <a:spAutoFit/>
          </a:bodyPr>
          <a:lstStyle/>
          <a:p>
            <a:pPr marL="285750" indent="-285750" fontAlgn="base">
              <a:spcAft>
                <a:spcPts val="300"/>
              </a:spcAft>
              <a:buClr>
                <a:srgbClr val="FFC000"/>
              </a:buClr>
              <a:buSzPct val="100000"/>
              <a:buFont typeface="Wingdings" panose="05000000000000000000" pitchFamily="2" charset="2"/>
              <a:buChar char="q"/>
            </a:pPr>
            <a:r>
              <a:rPr lang="ru-RU" sz="1300" dirty="0" smtClean="0">
                <a:latin typeface="Arial" panose="020B0604020202020204" pitchFamily="34" charset="0"/>
              </a:rPr>
              <a:t>Электроснабжение:</a:t>
            </a:r>
          </a:p>
          <a:p>
            <a:pPr marL="571500" indent="-285750" fontAlgn="base">
              <a:buClr>
                <a:srgbClr val="FFC000"/>
              </a:buClr>
              <a:buSzPct val="100000"/>
              <a:buFont typeface="Wingdings" panose="05000000000000000000" pitchFamily="2" charset="2"/>
              <a:buChar char="§"/>
            </a:pPr>
            <a:r>
              <a:rPr lang="ru-RU" sz="1300" dirty="0" smtClean="0">
                <a:latin typeface="Arial" panose="020B0604020202020204" pitchFamily="34" charset="0"/>
              </a:rPr>
              <a:t>Постоянное электроснабжение </a:t>
            </a:r>
            <a:r>
              <a:rPr lang="ru-RU" sz="1300" dirty="0">
                <a:latin typeface="Arial" panose="020B0604020202020204" pitchFamily="34" charset="0"/>
              </a:rPr>
              <a:t>от внешнего </a:t>
            </a:r>
            <a:r>
              <a:rPr lang="ru-RU" sz="1300" dirty="0" smtClean="0">
                <a:latin typeface="Arial" panose="020B0604020202020204" pitchFamily="34" charset="0"/>
              </a:rPr>
              <a:t>источника</a:t>
            </a:r>
            <a:endParaRPr lang="ru-RU" sz="1300" dirty="0">
              <a:latin typeface="Arial" panose="020B0604020202020204" pitchFamily="34" charset="0"/>
            </a:endParaRPr>
          </a:p>
          <a:p>
            <a:pPr marL="571500" indent="-285750" fontAlgn="base">
              <a:buClr>
                <a:srgbClr val="FFC000"/>
              </a:buClr>
              <a:buSzPct val="100000"/>
              <a:buFont typeface="Wingdings" panose="05000000000000000000" pitchFamily="2" charset="2"/>
              <a:buChar char="§"/>
            </a:pPr>
            <a:r>
              <a:rPr lang="ru-RU" sz="1300" dirty="0" smtClean="0">
                <a:latin typeface="Arial" panose="020B0604020202020204" pitchFamily="34" charset="0"/>
              </a:rPr>
              <a:t>Разводка сетей по дому</a:t>
            </a:r>
          </a:p>
          <a:p>
            <a:pPr marL="285750" indent="-285750" fontAlgn="base">
              <a:spcBef>
                <a:spcPts val="0"/>
              </a:spcBef>
              <a:spcAft>
                <a:spcPts val="300"/>
              </a:spcAft>
              <a:buClr>
                <a:srgbClr val="FFC000"/>
              </a:buClr>
              <a:buSzPct val="100000"/>
              <a:buFont typeface="Wingdings" panose="05000000000000000000" pitchFamily="2" charset="2"/>
              <a:buChar char="q"/>
            </a:pPr>
            <a:endParaRPr lang="ru-RU" sz="1300" dirty="0" smtClean="0">
              <a:latin typeface="Arial" panose="020B0604020202020204" pitchFamily="34" charset="0"/>
            </a:endParaRPr>
          </a:p>
          <a:p>
            <a:pPr marL="285750" indent="-285750" fontAlgn="base">
              <a:spcBef>
                <a:spcPts val="0"/>
              </a:spcBef>
              <a:spcAft>
                <a:spcPts val="300"/>
              </a:spcAft>
              <a:buClr>
                <a:srgbClr val="FFC000"/>
              </a:buClr>
              <a:buSzPct val="100000"/>
              <a:buFont typeface="Wingdings" panose="05000000000000000000" pitchFamily="2" charset="2"/>
              <a:buChar char="q"/>
            </a:pPr>
            <a:r>
              <a:rPr lang="ru-RU" sz="1300" dirty="0" smtClean="0">
                <a:latin typeface="Arial" panose="020B0604020202020204" pitchFamily="34" charset="0"/>
              </a:rPr>
              <a:t>Водоснабжение:</a:t>
            </a:r>
          </a:p>
          <a:p>
            <a:pPr marL="571500" indent="-285750" fontAlgn="base">
              <a:buClr>
                <a:srgbClr val="FFC000"/>
              </a:buClr>
              <a:buSzPct val="100000"/>
              <a:buFont typeface="Wingdings" panose="05000000000000000000" pitchFamily="2" charset="2"/>
              <a:buChar char="§"/>
            </a:pPr>
            <a:r>
              <a:rPr lang="ru-RU" sz="1300" dirty="0" smtClean="0">
                <a:latin typeface="Arial" panose="020B0604020202020204" pitchFamily="34" charset="0"/>
              </a:rPr>
              <a:t>Центральное водоснабжение</a:t>
            </a:r>
          </a:p>
          <a:p>
            <a:pPr marL="571500" indent="-285750" fontAlgn="base">
              <a:spcAft>
                <a:spcPts val="1200"/>
              </a:spcAft>
              <a:buClr>
                <a:srgbClr val="FFC000"/>
              </a:buClr>
              <a:buSzPct val="100000"/>
              <a:buFont typeface="Wingdings" panose="05000000000000000000" pitchFamily="2" charset="2"/>
              <a:buChar char="§"/>
            </a:pPr>
            <a:r>
              <a:rPr lang="ru-RU" sz="1300" dirty="0" smtClean="0">
                <a:latin typeface="Arial" panose="020B0604020202020204" pitchFamily="34" charset="0"/>
              </a:rPr>
              <a:t>Бурение </a:t>
            </a:r>
            <a:r>
              <a:rPr lang="ru-RU" sz="1300" smtClean="0">
                <a:latin typeface="Arial" panose="020B0604020202020204" pitchFamily="34" charset="0"/>
              </a:rPr>
              <a:t>водозаборной скважины/колодец </a:t>
            </a:r>
            <a:r>
              <a:rPr lang="ru-RU" sz="1300" dirty="0" smtClean="0">
                <a:latin typeface="Arial" panose="020B0604020202020204" pitchFamily="34" charset="0"/>
              </a:rPr>
              <a:t>с погружным насосом на участке </a:t>
            </a:r>
          </a:p>
          <a:p>
            <a:pPr marL="285750" indent="-285750" fontAlgn="base">
              <a:spcBef>
                <a:spcPts val="0"/>
              </a:spcBef>
              <a:spcAft>
                <a:spcPts val="300"/>
              </a:spcAft>
              <a:buClr>
                <a:srgbClr val="FFC000"/>
              </a:buClr>
              <a:buSzPct val="100000"/>
              <a:buFont typeface="Wingdings" panose="05000000000000000000" pitchFamily="2" charset="2"/>
              <a:buChar char="q"/>
            </a:pPr>
            <a:r>
              <a:rPr lang="ru-RU" sz="1300" dirty="0" smtClean="0">
                <a:latin typeface="Arial" panose="020B0604020202020204" pitchFamily="34" charset="0"/>
              </a:rPr>
              <a:t>Отопление:</a:t>
            </a:r>
          </a:p>
          <a:p>
            <a:pPr marL="571500" indent="-285750">
              <a:spcAft>
                <a:spcPts val="1200"/>
              </a:spcAft>
              <a:buClr>
                <a:srgbClr val="FFC000"/>
              </a:buClr>
              <a:buSzPct val="100000"/>
              <a:buFont typeface="Wingdings" panose="05000000000000000000" pitchFamily="2" charset="2"/>
              <a:buChar char="§"/>
            </a:pPr>
            <a:r>
              <a:rPr lang="ru-RU" sz="1300" dirty="0">
                <a:latin typeface="Arial" panose="020B0604020202020204" pitchFamily="34" charset="0"/>
              </a:rPr>
              <a:t>Централизованные или автономные инженерные системы (</a:t>
            </a:r>
            <a:r>
              <a:rPr lang="ru-RU" sz="1300" dirty="0" smtClean="0">
                <a:latin typeface="Arial" panose="020B0604020202020204" pitchFamily="34" charset="0"/>
              </a:rPr>
              <a:t>Котел (газовый/электрический/твердотопливный) </a:t>
            </a:r>
            <a:r>
              <a:rPr lang="ru-RU" sz="1300" dirty="0">
                <a:latin typeface="Arial" panose="020B0604020202020204" pitchFamily="34" charset="0"/>
              </a:rPr>
              <a:t>или </a:t>
            </a:r>
            <a:r>
              <a:rPr lang="ru-RU" sz="1300" dirty="0" smtClean="0">
                <a:latin typeface="Arial" panose="020B0604020202020204" pitchFamily="34" charset="0"/>
              </a:rPr>
              <a:t>радиаторы/конвекторы/тёплый пол)</a:t>
            </a:r>
            <a:endParaRPr lang="ru-RU" sz="1300" dirty="0">
              <a:latin typeface="Arial" panose="020B0604020202020204" pitchFamily="34" charset="0"/>
            </a:endParaRPr>
          </a:p>
          <a:p>
            <a:pPr marL="285750" indent="-285750" fontAlgn="base">
              <a:spcBef>
                <a:spcPts val="0"/>
              </a:spcBef>
              <a:spcAft>
                <a:spcPts val="300"/>
              </a:spcAft>
              <a:buClr>
                <a:srgbClr val="FFC000"/>
              </a:buClr>
              <a:buSzPct val="100000"/>
              <a:buFont typeface="Wingdings" panose="05000000000000000000" pitchFamily="2" charset="2"/>
              <a:buChar char="q"/>
            </a:pPr>
            <a:r>
              <a:rPr lang="ru-RU" sz="1300" dirty="0" smtClean="0">
                <a:latin typeface="Arial" panose="020B0604020202020204" pitchFamily="34" charset="0"/>
              </a:rPr>
              <a:t>Водоотведение и канализация</a:t>
            </a:r>
          </a:p>
          <a:p>
            <a:pPr marL="571500" indent="-285750" fontAlgn="base">
              <a:buClr>
                <a:srgbClr val="FFC000"/>
              </a:buClr>
              <a:buSzPct val="100000"/>
              <a:buFont typeface="Wingdings" panose="05000000000000000000" pitchFamily="2" charset="2"/>
              <a:buChar char="§"/>
            </a:pPr>
            <a:r>
              <a:rPr lang="ru-RU" sz="1300" dirty="0" smtClean="0">
                <a:latin typeface="Arial" panose="020B0604020202020204" pitchFamily="34" charset="0"/>
              </a:rPr>
              <a:t>Центральное</a:t>
            </a:r>
            <a:endParaRPr lang="ru-RU" sz="1300" dirty="0">
              <a:latin typeface="Arial" panose="020B0604020202020204" pitchFamily="34" charset="0"/>
            </a:endParaRPr>
          </a:p>
          <a:p>
            <a:pPr marL="571500" indent="-285750" fontAlgn="base">
              <a:spcAft>
                <a:spcPts val="1200"/>
              </a:spcAft>
              <a:buClr>
                <a:srgbClr val="FFC000"/>
              </a:buClr>
              <a:buSzPct val="100000"/>
              <a:buFont typeface="Wingdings" panose="05000000000000000000" pitchFamily="2" charset="2"/>
              <a:buChar char="§"/>
            </a:pPr>
            <a:r>
              <a:rPr lang="ru-RU" sz="1300" dirty="0" smtClean="0">
                <a:latin typeface="Arial" panose="020B0604020202020204" pitchFamily="34" charset="0"/>
              </a:rPr>
              <a:t>Септик</a:t>
            </a:r>
          </a:p>
          <a:p>
            <a:pPr marL="285750" indent="-285750">
              <a:spcBef>
                <a:spcPts val="0"/>
              </a:spcBef>
              <a:spcAft>
                <a:spcPts val="300"/>
              </a:spcAft>
              <a:buClr>
                <a:srgbClr val="FFC000"/>
              </a:buClr>
              <a:buSzPct val="100000"/>
              <a:buFont typeface="Wingdings" panose="05000000000000000000" pitchFamily="2" charset="2"/>
              <a:buChar char="q"/>
            </a:pPr>
            <a:r>
              <a:rPr lang="ru-RU" sz="1300" dirty="0">
                <a:latin typeface="Arial" panose="020B0604020202020204" pitchFamily="34" charset="0"/>
              </a:rPr>
              <a:t>Газоснабжение </a:t>
            </a:r>
            <a:r>
              <a:rPr lang="ru-RU" sz="1100" i="1" dirty="0" smtClean="0">
                <a:latin typeface="Arial" panose="020B0604020202020204" pitchFamily="34" charset="0"/>
              </a:rPr>
              <a:t>(по желанию заемщика)</a:t>
            </a:r>
            <a:r>
              <a:rPr lang="ru-RU" sz="1300" dirty="0" smtClean="0">
                <a:latin typeface="Arial" panose="020B0604020202020204" pitchFamily="34" charset="0"/>
              </a:rPr>
              <a:t>:</a:t>
            </a:r>
            <a:endParaRPr lang="ru-RU" sz="1300" dirty="0">
              <a:latin typeface="Arial" panose="020B0604020202020204" pitchFamily="34" charset="0"/>
            </a:endParaRPr>
          </a:p>
          <a:p>
            <a:pPr marL="571500" indent="-285750">
              <a:buClr>
                <a:srgbClr val="FFC000"/>
              </a:buClr>
              <a:buSzPct val="100000"/>
              <a:buFont typeface="Wingdings" panose="05000000000000000000" pitchFamily="2" charset="2"/>
              <a:buChar char="§"/>
            </a:pPr>
            <a:r>
              <a:rPr lang="ru-RU" sz="1300" dirty="0" smtClean="0">
                <a:latin typeface="Arial" panose="020B0604020202020204" pitchFamily="34" charset="0"/>
              </a:rPr>
              <a:t>Централизованное/газгольдер</a:t>
            </a:r>
            <a:endParaRPr lang="ru-RU" sz="1300" dirty="0">
              <a:latin typeface="Arial" panose="020B0604020202020204" pitchFamily="34" charset="0"/>
            </a:endParaRPr>
          </a:p>
          <a:p>
            <a:pPr marL="571500" indent="-285750">
              <a:buClr>
                <a:srgbClr val="FFC000"/>
              </a:buClr>
              <a:buSzPct val="100000"/>
              <a:buFont typeface="Wingdings" panose="05000000000000000000" pitchFamily="2" charset="2"/>
              <a:buChar char="§"/>
            </a:pPr>
            <a:r>
              <a:rPr lang="ru-RU" sz="1300" dirty="0" smtClean="0">
                <a:latin typeface="Arial" panose="020B0604020202020204" pitchFamily="34" charset="0"/>
              </a:rPr>
              <a:t>Подключение </a:t>
            </a:r>
            <a:r>
              <a:rPr lang="ru-RU" sz="1300" dirty="0">
                <a:latin typeface="Arial" panose="020B0604020202020204" pitchFamily="34" charset="0"/>
              </a:rPr>
              <a:t>к газовым </a:t>
            </a:r>
            <a:r>
              <a:rPr lang="ru-RU" sz="1300" dirty="0" smtClean="0">
                <a:latin typeface="Arial" panose="020B0604020202020204" pitchFamily="34" charset="0"/>
              </a:rPr>
              <a:t>сетям</a:t>
            </a:r>
            <a:endParaRPr lang="ru-RU" sz="1300" dirty="0">
              <a:latin typeface="Arial" panose="020B0604020202020204" pitchFamily="34" charset="0"/>
            </a:endParaRPr>
          </a:p>
          <a:p>
            <a:pPr marL="571500" indent="-285750" fontAlgn="base">
              <a:buClr>
                <a:srgbClr val="FFC000"/>
              </a:buClr>
              <a:buSzPct val="100000"/>
              <a:buFont typeface="Wingdings" panose="05000000000000000000" pitchFamily="2" charset="2"/>
              <a:buChar char="§"/>
            </a:pPr>
            <a:endParaRPr lang="ru-RU" sz="1200" dirty="0" smtClean="0">
              <a:latin typeface="Arial" panose="020B0604020202020204" pitchFamily="34" charset="0"/>
            </a:endParaRPr>
          </a:p>
          <a:p>
            <a:pPr marL="571500" indent="-285750" fontAlgn="base">
              <a:buClr>
                <a:srgbClr val="FFC000"/>
              </a:buClr>
              <a:buSzPct val="100000"/>
              <a:buFont typeface="Wingdings" panose="05000000000000000000" pitchFamily="2" charset="2"/>
              <a:buChar char="§"/>
            </a:pPr>
            <a:endParaRPr lang="ru-RU" sz="1200" dirty="0">
              <a:latin typeface="Arial" panose="020B0604020202020204" pitchFamily="34" charset="0"/>
            </a:endParaRPr>
          </a:p>
          <a:p>
            <a:pPr marL="285750" indent="-285750" fontAlgn="base">
              <a:buClr>
                <a:srgbClr val="FFC000"/>
              </a:buClr>
              <a:buSzPct val="150000"/>
              <a:buFont typeface="Wingdings" panose="05000000000000000000" pitchFamily="2" charset="2"/>
              <a:buChar char="§"/>
            </a:pPr>
            <a:endParaRPr lang="ru-RU" sz="1600" dirty="0" smtClean="0">
              <a:cs typeface="Times New Roman" panose="02020603050405020304" pitchFamily="18" charset="0"/>
            </a:endParaRPr>
          </a:p>
          <a:p>
            <a:pPr marL="285750" indent="-285750" fontAlgn="base">
              <a:buClr>
                <a:srgbClr val="FFC000"/>
              </a:buClr>
              <a:buSzPct val="150000"/>
              <a:buFont typeface="Wingdings" panose="05000000000000000000" pitchFamily="2" charset="2"/>
              <a:buChar char="§"/>
            </a:pPr>
            <a:endParaRPr lang="ru-RU" sz="1100" dirty="0" smtClean="0">
              <a:cs typeface="Times New Roman" panose="02020603050405020304" pitchFamily="18" charset="0"/>
            </a:endParaRPr>
          </a:p>
        </p:txBody>
      </p:sp>
      <p:sp>
        <p:nvSpPr>
          <p:cNvPr id="10" name="Rectangle 8"/>
          <p:cNvSpPr>
            <a:spLocks noChangeArrowheads="1"/>
          </p:cNvSpPr>
          <p:nvPr>
            <p:custDataLst>
              <p:tags r:id="rId3"/>
            </p:custDataLst>
          </p:nvPr>
        </p:nvSpPr>
        <p:spPr bwMode="gray">
          <a:xfrm>
            <a:off x="614232" y="5750252"/>
            <a:ext cx="8421958" cy="369332"/>
          </a:xfrm>
          <a:prstGeom prst="rect">
            <a:avLst/>
          </a:prstGeom>
          <a:noFill/>
          <a:ln w="9525">
            <a:noFill/>
            <a:miter lim="800000"/>
            <a:headEnd/>
            <a:tailEnd/>
          </a:ln>
        </p:spPr>
        <p:txBody>
          <a:bodyPr wrap="square" lIns="0" tIns="0" rIns="0" bIns="0">
            <a:spAutoFit/>
          </a:bodyPr>
          <a:lstStyle/>
          <a:p>
            <a:r>
              <a:rPr lang="ru-RU" sz="2400" b="1" dirty="0">
                <a:solidFill>
                  <a:srgbClr val="2B6030"/>
                </a:solidFill>
                <a:latin typeface="Arial" panose="020B0604020202020204" pitchFamily="34" charset="0"/>
              </a:rPr>
              <a:t>!</a:t>
            </a:r>
            <a:r>
              <a:rPr lang="ru-RU" sz="1600" b="1" dirty="0" smtClean="0">
                <a:solidFill>
                  <a:srgbClr val="00B050"/>
                </a:solidFill>
                <a:latin typeface="Arial" panose="020B0604020202020204" pitchFamily="34" charset="0"/>
              </a:rPr>
              <a:t> </a:t>
            </a:r>
            <a:r>
              <a:rPr lang="ru-RU" sz="1400" b="1" dirty="0" smtClean="0">
                <a:latin typeface="Arial" panose="020B0604020202020204" pitchFamily="34" charset="0"/>
              </a:rPr>
              <a:t>Оснащение инженерными сетями должно быть как внутренними, так и внешними </a:t>
            </a:r>
            <a:endParaRPr lang="ru-RU" sz="1400" b="1" dirty="0">
              <a:latin typeface="Arial" panose="020B0604020202020204" pitchFamily="34" charset="0"/>
            </a:endParaRPr>
          </a:p>
        </p:txBody>
      </p:sp>
      <p:sp>
        <p:nvSpPr>
          <p:cNvPr id="8" name="Rectangle 8"/>
          <p:cNvSpPr>
            <a:spLocks noChangeArrowheads="1"/>
          </p:cNvSpPr>
          <p:nvPr>
            <p:custDataLst>
              <p:tags r:id="rId4"/>
            </p:custDataLst>
          </p:nvPr>
        </p:nvSpPr>
        <p:spPr bwMode="gray">
          <a:xfrm>
            <a:off x="6033120" y="6525344"/>
            <a:ext cx="4104456" cy="123111"/>
          </a:xfrm>
          <a:prstGeom prst="rect">
            <a:avLst/>
          </a:prstGeom>
          <a:noFill/>
          <a:ln w="9525">
            <a:noFill/>
            <a:miter lim="800000"/>
            <a:headEnd/>
            <a:tailEnd/>
          </a:ln>
        </p:spPr>
        <p:txBody>
          <a:bodyPr wrap="square" lIns="0" tIns="0" rIns="0" bIns="0">
            <a:spAutoFit/>
          </a:bodyPr>
          <a:lstStyle/>
          <a:p>
            <a:pPr marL="285750" algn="just">
              <a:spcBef>
                <a:spcPts val="300"/>
              </a:spcBef>
              <a:spcAft>
                <a:spcPts val="300"/>
              </a:spcAft>
              <a:buClr>
                <a:srgbClr val="FFC000"/>
              </a:buClr>
              <a:buSzPct val="100000"/>
            </a:pPr>
            <a:r>
              <a:rPr lang="ru-RU" sz="800" dirty="0" smtClean="0">
                <a:latin typeface="Arial" panose="020B0604020202020204" pitchFamily="34" charset="0"/>
              </a:rPr>
              <a:t>* Вопрос требует согласования коллегиального органа банка</a:t>
            </a:r>
            <a:endParaRPr lang="ru-RU" sz="800" dirty="0" smtClean="0">
              <a:solidFill>
                <a:srgbClr val="FF0000"/>
              </a:solidFill>
              <a:latin typeface="Arial" panose="020B0604020202020204" pitchFamily="34" charset="0"/>
            </a:endParaRPr>
          </a:p>
        </p:txBody>
      </p:sp>
    </p:spTree>
    <p:extLst>
      <p:ext uri="{BB962C8B-B14F-4D97-AF65-F5344CB8AC3E}">
        <p14:creationId xmlns:p14="http://schemas.microsoft.com/office/powerpoint/2010/main" val="740867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46422" y="824172"/>
            <a:ext cx="3578268" cy="2758640"/>
          </a:xfrm>
          <a:prstGeom prst="rect">
            <a:avLst/>
          </a:prstGeom>
          <a:ln>
            <a:noFill/>
          </a:ln>
          <a:effectLst>
            <a:softEdge rad="112500"/>
          </a:effectLst>
        </p:spPr>
      </p:pic>
      <p:sp>
        <p:nvSpPr>
          <p:cNvPr id="4098" name="TextBox 3"/>
          <p:cNvSpPr txBox="1">
            <a:spLocks noChangeArrowheads="1"/>
          </p:cNvSpPr>
          <p:nvPr/>
        </p:nvSpPr>
        <p:spPr bwMode="auto">
          <a:xfrm>
            <a:off x="522288" y="1889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eaLnBrk="1" hangingPunct="1">
              <a:buFont typeface="Arial" panose="020B0604020202020204" pitchFamily="34" charset="0"/>
              <a:buNone/>
              <a:defRPr sz="1600" b="1">
                <a:latin typeface="Arial" panose="020B0604020202020204" pitchFamily="34" charset="0"/>
              </a:defRPr>
            </a:lvl1pPr>
            <a:lvl2pPr marL="742950" indent="-285750">
              <a:spcBef>
                <a:spcPct val="20000"/>
              </a:spcBef>
              <a:buFont typeface="Arial" panose="020B0604020202020204" pitchFamily="34" charset="0"/>
              <a:buChar char="–"/>
              <a:defRPr sz="3000"/>
            </a:lvl2pPr>
            <a:lvl3pPr marL="1143000" indent="-228600">
              <a:spcBef>
                <a:spcPct val="20000"/>
              </a:spcBef>
              <a:buFont typeface="Arial" panose="020B0604020202020204" pitchFamily="34" charset="0"/>
              <a:buChar char="•"/>
              <a:defRPr sz="2600"/>
            </a:lvl3pPr>
            <a:lvl4pPr marL="1600200" indent="-228600">
              <a:spcBef>
                <a:spcPct val="20000"/>
              </a:spcBef>
              <a:buFont typeface="Arial" panose="020B0604020202020204" pitchFamily="34" charset="0"/>
              <a:buChar char="–"/>
              <a:defRPr sz="2100"/>
            </a:lvl4pPr>
            <a:lvl5pPr marL="2057400" indent="-228600">
              <a:spcBef>
                <a:spcPct val="20000"/>
              </a:spcBef>
              <a:buFont typeface="Arial" panose="020B0604020202020204" pitchFamily="34" charset="0"/>
              <a:buChar char="»"/>
              <a:defRPr sz="2100"/>
            </a:lvl5pPr>
            <a:lvl6pPr marL="2514600" indent="-228600" eaLnBrk="0" fontAlgn="base" hangingPunct="0">
              <a:spcBef>
                <a:spcPct val="20000"/>
              </a:spcBef>
              <a:spcAft>
                <a:spcPct val="0"/>
              </a:spcAft>
              <a:buFont typeface="Arial" panose="020B0604020202020204" pitchFamily="34" charset="0"/>
              <a:buChar char="»"/>
              <a:defRPr sz="2100"/>
            </a:lvl6pPr>
            <a:lvl7pPr marL="2971800" indent="-228600" eaLnBrk="0" fontAlgn="base" hangingPunct="0">
              <a:spcBef>
                <a:spcPct val="20000"/>
              </a:spcBef>
              <a:spcAft>
                <a:spcPct val="0"/>
              </a:spcAft>
              <a:buFont typeface="Arial" panose="020B0604020202020204" pitchFamily="34" charset="0"/>
              <a:buChar char="»"/>
              <a:defRPr sz="2100"/>
            </a:lvl7pPr>
            <a:lvl8pPr marL="3429000" indent="-228600" eaLnBrk="0" fontAlgn="base" hangingPunct="0">
              <a:spcBef>
                <a:spcPct val="20000"/>
              </a:spcBef>
              <a:spcAft>
                <a:spcPct val="0"/>
              </a:spcAft>
              <a:buFont typeface="Arial" panose="020B0604020202020204" pitchFamily="34" charset="0"/>
              <a:buChar char="»"/>
              <a:defRPr sz="2100"/>
            </a:lvl8pPr>
            <a:lvl9pPr marL="3886200" indent="-228600" eaLnBrk="0" fontAlgn="base" hangingPunct="0">
              <a:spcBef>
                <a:spcPct val="20000"/>
              </a:spcBef>
              <a:spcAft>
                <a:spcPct val="0"/>
              </a:spcAft>
              <a:buFont typeface="Arial" panose="020B0604020202020204" pitchFamily="34" charset="0"/>
              <a:buChar char="»"/>
              <a:defRPr sz="2100"/>
            </a:lvl9pPr>
          </a:lstStyle>
          <a:p>
            <a:r>
              <a:rPr lang="ru-RU" altLang="ru-RU" dirty="0"/>
              <a:t>НЕЗАВЕРШЕННОЕ СТРОИТЕЛЬСТВО</a:t>
            </a:r>
          </a:p>
        </p:txBody>
      </p:sp>
      <p:sp>
        <p:nvSpPr>
          <p:cNvPr id="4101" name="Номер слайда 3"/>
          <p:cNvSpPr>
            <a:spLocks noGrp="1"/>
          </p:cNvSpPr>
          <p:nvPr>
            <p:ph type="sldNum" sz="quarter" idx="12"/>
          </p:nvPr>
        </p:nvSpPr>
        <p:spPr bwMode="auto">
          <a:xfrm>
            <a:off x="7566025" y="6530975"/>
            <a:ext cx="2311400"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18" rIns="99038" bIns="49518"/>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803275" indent="-307975">
              <a:spcBef>
                <a:spcPct val="20000"/>
              </a:spcBef>
              <a:buFont typeface="Arial" panose="020B0604020202020204" pitchFamily="34" charset="0"/>
              <a:buChar char="–"/>
              <a:defRPr sz="3000">
                <a:solidFill>
                  <a:schemeClr val="tx1"/>
                </a:solidFill>
                <a:latin typeface="Calibri" panose="020F0502020204030204" pitchFamily="34" charset="0"/>
              </a:defRPr>
            </a:lvl2pPr>
            <a:lvl3pPr marL="1236663" indent="-246063">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1963" indent="-246063">
              <a:spcBef>
                <a:spcPct val="20000"/>
              </a:spcBef>
              <a:buFont typeface="Arial" panose="020B0604020202020204" pitchFamily="34" charset="0"/>
              <a:buChar char="–"/>
              <a:defRPr sz="2100">
                <a:solidFill>
                  <a:schemeClr val="tx1"/>
                </a:solidFill>
                <a:latin typeface="Calibri" panose="020F0502020204030204" pitchFamily="34" charset="0"/>
              </a:defRPr>
            </a:lvl4pPr>
            <a:lvl5pPr marL="2227263" indent="-246063">
              <a:spcBef>
                <a:spcPct val="20000"/>
              </a:spcBef>
              <a:buFont typeface="Arial" panose="020B0604020202020204" pitchFamily="34" charset="0"/>
              <a:buChar char="»"/>
              <a:defRPr sz="2100">
                <a:solidFill>
                  <a:schemeClr val="tx1"/>
                </a:solidFill>
                <a:latin typeface="Calibri" panose="020F0502020204030204" pitchFamily="34" charset="0"/>
              </a:defRPr>
            </a:lvl5pPr>
            <a:lvl6pPr marL="26844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31416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5988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40560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spcBef>
                <a:spcPct val="0"/>
              </a:spcBef>
              <a:buFontTx/>
              <a:buNone/>
            </a:pPr>
            <a:fld id="{6F3BBF59-1180-4A91-994A-C650FFF7E75A}" type="slidenum">
              <a:rPr lang="en-US" altLang="ru-RU" sz="1000" b="1" smtClean="0">
                <a:solidFill>
                  <a:srgbClr val="19502E"/>
                </a:solidFill>
                <a:latin typeface="Arial" panose="020B0604020202020204" pitchFamily="34" charset="0"/>
              </a:rPr>
              <a:pPr>
                <a:spcBef>
                  <a:spcPct val="0"/>
                </a:spcBef>
                <a:buFontTx/>
                <a:buNone/>
              </a:pPr>
              <a:t>7</a:t>
            </a:fld>
            <a:endParaRPr lang="en-US" altLang="ru-RU" sz="1000" b="1" dirty="0" smtClean="0">
              <a:solidFill>
                <a:srgbClr val="19502E"/>
              </a:solidFill>
              <a:latin typeface="Arial" panose="020B0604020202020204" pitchFamily="34" charset="0"/>
            </a:endParaRPr>
          </a:p>
        </p:txBody>
      </p:sp>
      <p:sp>
        <p:nvSpPr>
          <p:cNvPr id="16" name="Rectangle 8"/>
          <p:cNvSpPr>
            <a:spLocks noChangeArrowheads="1"/>
          </p:cNvSpPr>
          <p:nvPr>
            <p:custDataLst>
              <p:tags r:id="rId1"/>
            </p:custDataLst>
          </p:nvPr>
        </p:nvSpPr>
        <p:spPr bwMode="gray">
          <a:xfrm>
            <a:off x="631825" y="871474"/>
            <a:ext cx="8784976" cy="215444"/>
          </a:xfrm>
          <a:prstGeom prst="rect">
            <a:avLst/>
          </a:prstGeom>
          <a:noFill/>
          <a:ln w="9525">
            <a:noFill/>
            <a:miter lim="800000"/>
            <a:headEnd/>
            <a:tailEnd/>
          </a:ln>
        </p:spPr>
        <p:txBody>
          <a:bodyPr wrap="square" lIns="0" tIns="0" rIns="0" bIns="0">
            <a:spAutoFit/>
          </a:bodyPr>
          <a:lstStyle/>
          <a:p>
            <a:pPr algn="just"/>
            <a:r>
              <a:rPr lang="ru-RU" sz="1400" b="1" dirty="0" smtClean="0">
                <a:latin typeface="Arial" panose="020B0604020202020204" pitchFamily="34" charset="0"/>
                <a:ea typeface="Times New Roman" panose="02020603050405020304" pitchFamily="18" charset="0"/>
              </a:rPr>
              <a:t>Требования к документации </a:t>
            </a:r>
            <a:r>
              <a:rPr lang="ru-RU" sz="1400" b="1" dirty="0">
                <a:latin typeface="Arial" panose="020B0604020202020204" pitchFamily="34" charset="0"/>
                <a:ea typeface="Times New Roman" panose="02020603050405020304" pitchFamily="18" charset="0"/>
              </a:rPr>
              <a:t>ранее начатого строительства жилого </a:t>
            </a:r>
            <a:r>
              <a:rPr lang="ru-RU" sz="1400" b="1" dirty="0" smtClean="0">
                <a:latin typeface="Arial" panose="020B0604020202020204" pitchFamily="34" charset="0"/>
                <a:ea typeface="Times New Roman" panose="02020603050405020304" pitchFamily="18" charset="0"/>
              </a:rPr>
              <a:t>дома</a:t>
            </a:r>
            <a:endParaRPr lang="ru-RU" sz="1100" dirty="0" smtClean="0">
              <a:cs typeface="Times New Roman" panose="02020603050405020304" pitchFamily="18" charset="0"/>
            </a:endParaRPr>
          </a:p>
        </p:txBody>
      </p:sp>
      <p:sp>
        <p:nvSpPr>
          <p:cNvPr id="18" name="Прямоугольник 17"/>
          <p:cNvSpPr/>
          <p:nvPr/>
        </p:nvSpPr>
        <p:spPr>
          <a:xfrm>
            <a:off x="4992240" y="5146059"/>
            <a:ext cx="4713288" cy="1395254"/>
          </a:xfrm>
          <a:prstGeom prst="rect">
            <a:avLst/>
          </a:prstGeom>
        </p:spPr>
        <p:txBody>
          <a:bodyPr wrap="square">
            <a:spAutoFit/>
          </a:bodyPr>
          <a:lstStyle/>
          <a:p>
            <a:pPr marL="285750" indent="-285750" algn="just">
              <a:spcBef>
                <a:spcPts val="0"/>
              </a:spcBef>
              <a:spcAft>
                <a:spcPts val="1200"/>
              </a:spcAft>
              <a:buClr>
                <a:srgbClr val="FFC000"/>
              </a:buClr>
              <a:buSzPct val="100000"/>
              <a:buFont typeface="Wingdings" panose="05000000000000000000" pitchFamily="2" charset="2"/>
              <a:buChar char="q"/>
            </a:pPr>
            <a:r>
              <a:rPr lang="ru-RU" sz="1300" dirty="0" smtClean="0">
                <a:latin typeface="Arial" panose="020B0604020202020204" pitchFamily="34" charset="0"/>
                <a:ea typeface="Times New Roman" panose="02020603050405020304" pitchFamily="18" charset="0"/>
              </a:rPr>
              <a:t>При целях на завершение ранее начатого строительства: работы, выполненные ранее заказчиком (заемщиком), включаются в смету (данные работы указываются с нулевой стоимостью)*. </a:t>
            </a:r>
          </a:p>
          <a:p>
            <a:pPr marL="285750" indent="-285750">
              <a:spcBef>
                <a:spcPts val="800"/>
              </a:spcBef>
              <a:buClr>
                <a:srgbClr val="FFC000"/>
              </a:buClr>
              <a:buSzPct val="100000"/>
              <a:buFont typeface="Wingdings" panose="05000000000000000000" pitchFamily="2" charset="2"/>
              <a:buChar char="q"/>
            </a:pPr>
            <a:endParaRPr lang="ru-RU" sz="1600" dirty="0"/>
          </a:p>
        </p:txBody>
      </p:sp>
      <p:pic>
        <p:nvPicPr>
          <p:cNvPr id="19" name="Рисунок 18"/>
          <p:cNvPicPr>
            <a:picLocks noChangeAspect="1"/>
          </p:cNvPicPr>
          <p:nvPr/>
        </p:nvPicPr>
        <p:blipFill rotWithShape="1">
          <a:blip r:embed="rId5" cstate="email">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a:ext>
            </a:extLst>
          </a:blip>
          <a:srcRect/>
          <a:stretch/>
        </p:blipFill>
        <p:spPr>
          <a:xfrm>
            <a:off x="560418" y="3168399"/>
            <a:ext cx="4401099" cy="3068913"/>
          </a:xfrm>
          <a:prstGeom prst="rect">
            <a:avLst/>
          </a:prstGeom>
        </p:spPr>
      </p:pic>
      <p:sp>
        <p:nvSpPr>
          <p:cNvPr id="9" name="Rectangle 8"/>
          <p:cNvSpPr>
            <a:spLocks noChangeArrowheads="1"/>
          </p:cNvSpPr>
          <p:nvPr>
            <p:custDataLst>
              <p:tags r:id="rId2"/>
            </p:custDataLst>
          </p:nvPr>
        </p:nvSpPr>
        <p:spPr bwMode="gray">
          <a:xfrm>
            <a:off x="4741862" y="6279123"/>
            <a:ext cx="4924425" cy="246221"/>
          </a:xfrm>
          <a:prstGeom prst="rect">
            <a:avLst/>
          </a:prstGeom>
          <a:noFill/>
          <a:ln w="9525">
            <a:noFill/>
            <a:miter lim="800000"/>
            <a:headEnd/>
            <a:tailEnd/>
          </a:ln>
        </p:spPr>
        <p:txBody>
          <a:bodyPr wrap="square" lIns="0" tIns="0" rIns="0" bIns="0">
            <a:spAutoFit/>
          </a:bodyPr>
          <a:lstStyle/>
          <a:p>
            <a:pPr marL="285750">
              <a:spcBef>
                <a:spcPts val="300"/>
              </a:spcBef>
              <a:spcAft>
                <a:spcPts val="300"/>
              </a:spcAft>
              <a:buClr>
                <a:srgbClr val="FFC000"/>
              </a:buClr>
              <a:buSzPct val="100000"/>
            </a:pPr>
            <a:r>
              <a:rPr lang="ru-RU" sz="800" dirty="0" smtClean="0">
                <a:latin typeface="Arial" panose="020B0604020202020204" pitchFamily="34" charset="0"/>
              </a:rPr>
              <a:t>*Для расчета стоимости квадратного метра при принятии решения о выдаче кредита, данные затраты учитываются в заключении для коллегиального органа Банка со слов заказчика</a:t>
            </a:r>
          </a:p>
        </p:txBody>
      </p:sp>
      <p:sp>
        <p:nvSpPr>
          <p:cNvPr id="12" name="Прямоугольник 11"/>
          <p:cNvSpPr/>
          <p:nvPr/>
        </p:nvSpPr>
        <p:spPr>
          <a:xfrm>
            <a:off x="488504" y="1124744"/>
            <a:ext cx="4418776" cy="1892826"/>
          </a:xfrm>
          <a:prstGeom prst="rect">
            <a:avLst/>
          </a:prstGeom>
        </p:spPr>
        <p:txBody>
          <a:bodyPr wrap="square">
            <a:spAutoFit/>
          </a:bodyPr>
          <a:lstStyle/>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smtClean="0">
                <a:latin typeface="Arial" panose="020B0604020202020204" pitchFamily="34" charset="0"/>
                <a:ea typeface="Proxima Nova" charset="0"/>
              </a:rPr>
              <a:t>При </a:t>
            </a:r>
            <a:r>
              <a:rPr lang="ru-RU" sz="1300" spc="-20" dirty="0">
                <a:latin typeface="Arial" panose="020B0604020202020204" pitchFamily="34" charset="0"/>
                <a:ea typeface="Proxima Nova" charset="0"/>
              </a:rPr>
              <a:t>наличии на земельном участке </a:t>
            </a:r>
            <a:r>
              <a:rPr lang="ru-RU" sz="1300" spc="-20" dirty="0" smtClean="0">
                <a:latin typeface="Arial" panose="020B0604020202020204" pitchFamily="34" charset="0"/>
                <a:ea typeface="Proxima Nova" charset="0"/>
              </a:rPr>
              <a:t>уже построенного фундамента (незарегистрированного</a:t>
            </a:r>
            <a:r>
              <a:rPr lang="ru-RU" sz="1300" spc="-20" dirty="0">
                <a:latin typeface="Arial" panose="020B0604020202020204" pitchFamily="34" charset="0"/>
                <a:ea typeface="Proxima Nova" charset="0"/>
              </a:rPr>
              <a:t>, как незавершенное строительство), </a:t>
            </a:r>
            <a:r>
              <a:rPr lang="ru-RU" sz="1300" spc="-20" dirty="0" smtClean="0">
                <a:latin typeface="Arial" panose="020B0604020202020204" pitchFamily="34" charset="0"/>
                <a:ea typeface="Proxima Nova" charset="0"/>
              </a:rPr>
              <a:t>возможно (но не обязательно) включение </a:t>
            </a:r>
            <a:r>
              <a:rPr lang="ru-RU" sz="1300" spc="-20" dirty="0">
                <a:latin typeface="Arial" panose="020B0604020202020204" pitchFamily="34" charset="0"/>
                <a:ea typeface="Proxima Nova" charset="0"/>
              </a:rPr>
              <a:t>данных работ в учет строительства нового дома. Данные работы отражаются и выполняются в смете, как </a:t>
            </a:r>
            <a:r>
              <a:rPr lang="ru-RU" sz="1300" spc="-20" dirty="0" smtClean="0">
                <a:latin typeface="Arial" panose="020B0604020202020204" pitchFamily="34" charset="0"/>
                <a:ea typeface="Proxima Nova" charset="0"/>
              </a:rPr>
              <a:t> работы по подготовке и устройству цоколя. Оплата с подрядной организацией происходит в рамках поэтапного исполнения строительства. </a:t>
            </a:r>
            <a:endParaRPr lang="ru-RU" sz="1300" spc="-20" dirty="0">
              <a:latin typeface="Arial" panose="020B0604020202020204" pitchFamily="34" charset="0"/>
              <a:ea typeface="Proxima Nova" charset="0"/>
            </a:endParaRPr>
          </a:p>
        </p:txBody>
      </p:sp>
      <p:pic>
        <p:nvPicPr>
          <p:cNvPr id="14" name="Рисунок 13"/>
          <p:cNvPicPr>
            <a:picLocks noChangeAspect="1"/>
          </p:cNvPicPr>
          <p:nvPr/>
        </p:nvPicPr>
        <p:blipFill rotWithShape="1">
          <a:blip r:embed="rId7" cstate="email">
            <a:extLst>
              <a:ext uri="{28A0092B-C50C-407E-A947-70E740481C1C}">
                <a14:useLocalDpi xmlns:a14="http://schemas.microsoft.com/office/drawing/2010/main"/>
              </a:ext>
            </a:extLst>
          </a:blip>
          <a:srcRect t="-1199" b="1"/>
          <a:stretch/>
        </p:blipFill>
        <p:spPr>
          <a:xfrm>
            <a:off x="5133520" y="3560169"/>
            <a:ext cx="4500000" cy="1544811"/>
          </a:xfrm>
          <a:prstGeom prst="rect">
            <a:avLst/>
          </a:prstGeom>
        </p:spPr>
      </p:pic>
    </p:spTree>
    <p:extLst>
      <p:ext uri="{BB962C8B-B14F-4D97-AF65-F5344CB8AC3E}">
        <p14:creationId xmlns:p14="http://schemas.microsoft.com/office/powerpoint/2010/main" val="127714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522288" y="1889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eaLnBrk="1" hangingPunct="1">
              <a:buFont typeface="Arial" panose="020B0604020202020204" pitchFamily="34" charset="0"/>
              <a:buNone/>
              <a:defRPr sz="1600" b="1">
                <a:latin typeface="Arial" panose="020B0604020202020204" pitchFamily="34" charset="0"/>
              </a:defRPr>
            </a:lvl1pPr>
            <a:lvl2pPr marL="742950" indent="-285750">
              <a:spcBef>
                <a:spcPct val="20000"/>
              </a:spcBef>
              <a:buFont typeface="Arial" panose="020B0604020202020204" pitchFamily="34" charset="0"/>
              <a:buChar char="–"/>
              <a:defRPr sz="3000"/>
            </a:lvl2pPr>
            <a:lvl3pPr marL="1143000" indent="-228600">
              <a:spcBef>
                <a:spcPct val="20000"/>
              </a:spcBef>
              <a:buFont typeface="Arial" panose="020B0604020202020204" pitchFamily="34" charset="0"/>
              <a:buChar char="•"/>
              <a:defRPr sz="2600"/>
            </a:lvl3pPr>
            <a:lvl4pPr marL="1600200" indent="-228600">
              <a:spcBef>
                <a:spcPct val="20000"/>
              </a:spcBef>
              <a:buFont typeface="Arial" panose="020B0604020202020204" pitchFamily="34" charset="0"/>
              <a:buChar char="–"/>
              <a:defRPr sz="2100"/>
            </a:lvl4pPr>
            <a:lvl5pPr marL="2057400" indent="-228600">
              <a:spcBef>
                <a:spcPct val="20000"/>
              </a:spcBef>
              <a:buFont typeface="Arial" panose="020B0604020202020204" pitchFamily="34" charset="0"/>
              <a:buChar char="»"/>
              <a:defRPr sz="2100"/>
            </a:lvl5pPr>
            <a:lvl6pPr marL="2514600" indent="-228600" eaLnBrk="0" fontAlgn="base" hangingPunct="0">
              <a:spcBef>
                <a:spcPct val="20000"/>
              </a:spcBef>
              <a:spcAft>
                <a:spcPct val="0"/>
              </a:spcAft>
              <a:buFont typeface="Arial" panose="020B0604020202020204" pitchFamily="34" charset="0"/>
              <a:buChar char="»"/>
              <a:defRPr sz="2100"/>
            </a:lvl6pPr>
            <a:lvl7pPr marL="2971800" indent="-228600" eaLnBrk="0" fontAlgn="base" hangingPunct="0">
              <a:spcBef>
                <a:spcPct val="20000"/>
              </a:spcBef>
              <a:spcAft>
                <a:spcPct val="0"/>
              </a:spcAft>
              <a:buFont typeface="Arial" panose="020B0604020202020204" pitchFamily="34" charset="0"/>
              <a:buChar char="»"/>
              <a:defRPr sz="2100"/>
            </a:lvl7pPr>
            <a:lvl8pPr marL="3429000" indent="-228600" eaLnBrk="0" fontAlgn="base" hangingPunct="0">
              <a:spcBef>
                <a:spcPct val="20000"/>
              </a:spcBef>
              <a:spcAft>
                <a:spcPct val="0"/>
              </a:spcAft>
              <a:buFont typeface="Arial" panose="020B0604020202020204" pitchFamily="34" charset="0"/>
              <a:buChar char="»"/>
              <a:defRPr sz="2100"/>
            </a:lvl8pPr>
            <a:lvl9pPr marL="3886200" indent="-228600" eaLnBrk="0" fontAlgn="base" hangingPunct="0">
              <a:spcBef>
                <a:spcPct val="20000"/>
              </a:spcBef>
              <a:spcAft>
                <a:spcPct val="0"/>
              </a:spcAft>
              <a:buFont typeface="Arial" panose="020B0604020202020204" pitchFamily="34" charset="0"/>
              <a:buChar char="»"/>
              <a:defRPr sz="2100"/>
            </a:lvl9pPr>
          </a:lstStyle>
          <a:p>
            <a:r>
              <a:rPr lang="ru-RU" altLang="ru-RU" dirty="0"/>
              <a:t>ТРЕБОВАНИЯ К ОТЧЕТУ ОБ ОЦЕНКЕ</a:t>
            </a:r>
          </a:p>
        </p:txBody>
      </p:sp>
      <p:sp>
        <p:nvSpPr>
          <p:cNvPr id="4101" name="Номер слайда 3"/>
          <p:cNvSpPr>
            <a:spLocks noGrp="1"/>
          </p:cNvSpPr>
          <p:nvPr>
            <p:ph type="sldNum" sz="quarter" idx="12"/>
          </p:nvPr>
        </p:nvSpPr>
        <p:spPr bwMode="auto">
          <a:xfrm>
            <a:off x="7566025" y="6530975"/>
            <a:ext cx="2311400"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18" rIns="99038" bIns="49518"/>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803275" indent="-307975">
              <a:spcBef>
                <a:spcPct val="20000"/>
              </a:spcBef>
              <a:buFont typeface="Arial" panose="020B0604020202020204" pitchFamily="34" charset="0"/>
              <a:buChar char="–"/>
              <a:defRPr sz="3000">
                <a:solidFill>
                  <a:schemeClr val="tx1"/>
                </a:solidFill>
                <a:latin typeface="Calibri" panose="020F0502020204030204" pitchFamily="34" charset="0"/>
              </a:defRPr>
            </a:lvl2pPr>
            <a:lvl3pPr marL="1236663" indent="-246063">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1963" indent="-246063">
              <a:spcBef>
                <a:spcPct val="20000"/>
              </a:spcBef>
              <a:buFont typeface="Arial" panose="020B0604020202020204" pitchFamily="34" charset="0"/>
              <a:buChar char="–"/>
              <a:defRPr sz="2100">
                <a:solidFill>
                  <a:schemeClr val="tx1"/>
                </a:solidFill>
                <a:latin typeface="Calibri" panose="020F0502020204030204" pitchFamily="34" charset="0"/>
              </a:defRPr>
            </a:lvl4pPr>
            <a:lvl5pPr marL="2227263" indent="-246063">
              <a:spcBef>
                <a:spcPct val="20000"/>
              </a:spcBef>
              <a:buFont typeface="Arial" panose="020B0604020202020204" pitchFamily="34" charset="0"/>
              <a:buChar char="»"/>
              <a:defRPr sz="2100">
                <a:solidFill>
                  <a:schemeClr val="tx1"/>
                </a:solidFill>
                <a:latin typeface="Calibri" panose="020F0502020204030204" pitchFamily="34" charset="0"/>
              </a:defRPr>
            </a:lvl5pPr>
            <a:lvl6pPr marL="26844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31416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5988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40560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spcBef>
                <a:spcPct val="0"/>
              </a:spcBef>
              <a:buFontTx/>
              <a:buNone/>
            </a:pPr>
            <a:fld id="{6F3BBF59-1180-4A91-994A-C650FFF7E75A}" type="slidenum">
              <a:rPr lang="en-US" altLang="ru-RU" sz="1000" b="1" smtClean="0">
                <a:solidFill>
                  <a:srgbClr val="19502E"/>
                </a:solidFill>
                <a:latin typeface="Arial" panose="020B0604020202020204" pitchFamily="34" charset="0"/>
              </a:rPr>
              <a:pPr>
                <a:spcBef>
                  <a:spcPct val="0"/>
                </a:spcBef>
                <a:buFontTx/>
                <a:buNone/>
              </a:pPr>
              <a:t>8</a:t>
            </a:fld>
            <a:endParaRPr lang="en-US" altLang="ru-RU" sz="1000" b="1" dirty="0" smtClean="0">
              <a:solidFill>
                <a:srgbClr val="19502E"/>
              </a:solidFill>
              <a:latin typeface="Arial" panose="020B0604020202020204" pitchFamily="34" charset="0"/>
            </a:endParaRPr>
          </a:p>
        </p:txBody>
      </p:sp>
      <p:pic>
        <p:nvPicPr>
          <p:cNvPr id="12" name="Рисунок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88721" y="1292611"/>
            <a:ext cx="4101354" cy="2644454"/>
          </a:xfrm>
          <a:prstGeom prst="rect">
            <a:avLst/>
          </a:prstGeom>
        </p:spPr>
      </p:pic>
      <p:sp>
        <p:nvSpPr>
          <p:cNvPr id="13" name="Rectangle 8"/>
          <p:cNvSpPr>
            <a:spLocks noChangeArrowheads="1"/>
          </p:cNvSpPr>
          <p:nvPr>
            <p:custDataLst>
              <p:tags r:id="rId1"/>
            </p:custDataLst>
          </p:nvPr>
        </p:nvSpPr>
        <p:spPr bwMode="gray">
          <a:xfrm>
            <a:off x="631825" y="870787"/>
            <a:ext cx="8640960" cy="600164"/>
          </a:xfrm>
          <a:prstGeom prst="rect">
            <a:avLst/>
          </a:prstGeom>
          <a:noFill/>
          <a:ln w="9525">
            <a:noFill/>
            <a:miter lim="800000"/>
            <a:headEnd/>
            <a:tailEnd/>
          </a:ln>
        </p:spPr>
        <p:txBody>
          <a:bodyPr wrap="square" lIns="0" tIns="0" rIns="0" bIns="0">
            <a:spAutoFit/>
          </a:bodyPr>
          <a:lstStyle/>
          <a:p>
            <a:pPr algn="just"/>
            <a:r>
              <a:rPr lang="ru-RU" sz="1400" b="1" dirty="0" smtClean="0">
                <a:latin typeface="Arial" panose="020B0604020202020204" pitchFamily="34" charset="0"/>
                <a:ea typeface="Times New Roman" panose="02020603050405020304" pitchFamily="18" charset="0"/>
              </a:rPr>
              <a:t>Помимо рыночной стоимости земельного участка, отчет об оценке должен содержать следующую необходимую информацию</a:t>
            </a:r>
            <a:endParaRPr lang="ru-RU" sz="1400" dirty="0" smtClean="0">
              <a:latin typeface="Arial" panose="020B0604020202020204" pitchFamily="34" charset="0"/>
            </a:endParaRPr>
          </a:p>
          <a:p>
            <a:pPr marL="285750" indent="-285750" fontAlgn="base">
              <a:buClr>
                <a:srgbClr val="FFC000"/>
              </a:buClr>
              <a:buSzPct val="150000"/>
              <a:buFont typeface="Wingdings" panose="05000000000000000000" pitchFamily="2" charset="2"/>
              <a:buChar char="§"/>
            </a:pPr>
            <a:endParaRPr lang="ru-RU" sz="1100" dirty="0" smtClean="0">
              <a:cs typeface="Times New Roman" panose="02020603050405020304" pitchFamily="18" charset="0"/>
            </a:endParaRPr>
          </a:p>
        </p:txBody>
      </p:sp>
      <p:sp>
        <p:nvSpPr>
          <p:cNvPr id="14" name="Прямоугольник 13"/>
          <p:cNvSpPr/>
          <p:nvPr/>
        </p:nvSpPr>
        <p:spPr>
          <a:xfrm>
            <a:off x="554532" y="1628800"/>
            <a:ext cx="4515052" cy="4101123"/>
          </a:xfrm>
          <a:prstGeom prst="rect">
            <a:avLst/>
          </a:prstGeom>
        </p:spPr>
        <p:txBody>
          <a:bodyPr wrap="square">
            <a:spAutoFit/>
          </a:bodyPr>
          <a:lstStyle/>
          <a:p>
            <a:pPr marL="285750" indent="-285750" algn="just">
              <a:spcBef>
                <a:spcPts val="0"/>
              </a:spcBef>
              <a:spcAft>
                <a:spcPts val="1200"/>
              </a:spcAft>
              <a:buClr>
                <a:srgbClr val="FFC000"/>
              </a:buClr>
              <a:buSzPct val="100000"/>
              <a:buFont typeface="Wingdings" panose="05000000000000000000" pitchFamily="2" charset="2"/>
              <a:buChar char="q"/>
            </a:pPr>
            <a:r>
              <a:rPr lang="ru-RU" sz="1300" dirty="0" smtClean="0">
                <a:latin typeface="Arial" panose="020B0604020202020204" pitchFamily="34" charset="0"/>
              </a:rPr>
              <a:t>Местонахождение</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dirty="0" smtClean="0">
                <a:latin typeface="Arial" panose="020B0604020202020204" pitchFamily="34" charset="0"/>
              </a:rPr>
              <a:t>Расстояние от областного/районного центра</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dirty="0" smtClean="0">
                <a:latin typeface="Arial" panose="020B0604020202020204" pitchFamily="34" charset="0"/>
              </a:rPr>
              <a:t>Транспортная доступность</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dirty="0" smtClean="0">
                <a:latin typeface="Arial" panose="020B0604020202020204" pitchFamily="34" charset="0"/>
              </a:rPr>
              <a:t>Наличие коммуникаций в населенном пункте</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dirty="0" smtClean="0">
                <a:latin typeface="Arial" panose="020B0604020202020204" pitchFamily="34" charset="0"/>
              </a:rPr>
              <a:t>Численность населения района</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dirty="0" smtClean="0">
                <a:latin typeface="Arial" panose="020B0604020202020204" pitchFamily="34" charset="0"/>
              </a:rPr>
              <a:t>Наличие школ, медицинских учреждений</a:t>
            </a:r>
          </a:p>
          <a:p>
            <a:pPr algn="just">
              <a:spcBef>
                <a:spcPts val="0"/>
              </a:spcBef>
              <a:spcAft>
                <a:spcPts val="1200"/>
              </a:spcAft>
              <a:buClr>
                <a:srgbClr val="FFC000"/>
              </a:buClr>
              <a:buSzPct val="100000"/>
            </a:pPr>
            <a:endParaRPr lang="ru-RU" sz="1300" dirty="0" smtClean="0">
              <a:latin typeface="Arial" panose="020B0604020202020204" pitchFamily="34" charset="0"/>
            </a:endParaRPr>
          </a:p>
          <a:p>
            <a:pPr marL="285750" indent="-285750" algn="just">
              <a:spcBef>
                <a:spcPts val="0"/>
              </a:spcBef>
              <a:spcAft>
                <a:spcPts val="300"/>
              </a:spcAft>
              <a:buClr>
                <a:srgbClr val="FFC000"/>
              </a:buClr>
              <a:buSzPct val="100000"/>
              <a:buFont typeface="Wingdings" panose="05000000000000000000" pitchFamily="2" charset="2"/>
              <a:buChar char="q"/>
            </a:pPr>
            <a:r>
              <a:rPr lang="ru-RU" sz="1300" dirty="0" smtClean="0">
                <a:latin typeface="Arial" panose="020B0604020202020204" pitchFamily="34" charset="0"/>
              </a:rPr>
              <a:t>Фотоматериалы:</a:t>
            </a:r>
            <a:endParaRPr lang="ru-RU" sz="1300" dirty="0">
              <a:latin typeface="Arial" panose="020B0604020202020204" pitchFamily="34" charset="0"/>
            </a:endParaRPr>
          </a:p>
          <a:p>
            <a:pPr marL="571500" indent="-285750" algn="just">
              <a:spcBef>
                <a:spcPts val="0"/>
              </a:spcBef>
              <a:spcAft>
                <a:spcPts val="0"/>
              </a:spcAft>
              <a:buClr>
                <a:srgbClr val="FFC000"/>
              </a:buClr>
              <a:buSzPct val="100000"/>
              <a:buFont typeface="Wingdings" panose="05000000000000000000" pitchFamily="2" charset="2"/>
              <a:buChar char="§"/>
            </a:pPr>
            <a:r>
              <a:rPr lang="ru-RU" sz="1300" dirty="0" smtClean="0">
                <a:latin typeface="Arial" panose="020B0604020202020204" pitchFamily="34" charset="0"/>
              </a:rPr>
              <a:t>Въезд в </a:t>
            </a:r>
            <a:r>
              <a:rPr lang="ru-RU" sz="1300" dirty="0">
                <a:latin typeface="Arial" panose="020B0604020202020204" pitchFamily="34" charset="0"/>
              </a:rPr>
              <a:t>населенный </a:t>
            </a:r>
            <a:r>
              <a:rPr lang="ru-RU" sz="1300" dirty="0" smtClean="0">
                <a:latin typeface="Arial" panose="020B0604020202020204" pitchFamily="34" charset="0"/>
              </a:rPr>
              <a:t>пункт</a:t>
            </a:r>
            <a:endParaRPr lang="ru-RU" sz="1300" dirty="0">
              <a:latin typeface="Arial" panose="020B0604020202020204" pitchFamily="34" charset="0"/>
            </a:endParaRPr>
          </a:p>
          <a:p>
            <a:pPr marL="571500" indent="-285750" algn="just">
              <a:spcBef>
                <a:spcPts val="0"/>
              </a:spcBef>
              <a:spcAft>
                <a:spcPts val="0"/>
              </a:spcAft>
              <a:buClr>
                <a:srgbClr val="FFC000"/>
              </a:buClr>
              <a:buSzPct val="100000"/>
              <a:buFont typeface="Wingdings" panose="05000000000000000000" pitchFamily="2" charset="2"/>
              <a:buChar char="§"/>
            </a:pPr>
            <a:r>
              <a:rPr lang="ru-RU" sz="1300" dirty="0" smtClean="0">
                <a:latin typeface="Arial" panose="020B0604020202020204" pitchFamily="34" charset="0"/>
              </a:rPr>
              <a:t>Коммуникации на земельном участке</a:t>
            </a:r>
            <a:endParaRPr lang="ru-RU" sz="1300" dirty="0">
              <a:latin typeface="Arial" panose="020B0604020202020204" pitchFamily="34" charset="0"/>
            </a:endParaRPr>
          </a:p>
          <a:p>
            <a:pPr marL="571500" indent="-285750" algn="just">
              <a:spcBef>
                <a:spcPts val="0"/>
              </a:spcBef>
              <a:spcAft>
                <a:spcPts val="0"/>
              </a:spcAft>
              <a:buClr>
                <a:srgbClr val="FFC000"/>
              </a:buClr>
              <a:buSzPct val="100000"/>
              <a:buFont typeface="Wingdings" panose="05000000000000000000" pitchFamily="2" charset="2"/>
              <a:buChar char="§"/>
            </a:pPr>
            <a:r>
              <a:rPr lang="ru-RU" sz="1300" dirty="0" smtClean="0">
                <a:latin typeface="Arial" panose="020B0604020202020204" pitchFamily="34" charset="0"/>
              </a:rPr>
              <a:t>Подъездная дорога</a:t>
            </a:r>
          </a:p>
          <a:p>
            <a:pPr marL="571500" indent="-285750" algn="just">
              <a:spcBef>
                <a:spcPts val="0"/>
              </a:spcBef>
              <a:spcAft>
                <a:spcPts val="0"/>
              </a:spcAft>
              <a:buClr>
                <a:srgbClr val="FFC000"/>
              </a:buClr>
              <a:buSzPct val="100000"/>
              <a:buFont typeface="Wingdings" panose="05000000000000000000" pitchFamily="2" charset="2"/>
              <a:buChar char="§"/>
            </a:pPr>
            <a:r>
              <a:rPr lang="ru-RU" sz="1300" dirty="0" smtClean="0">
                <a:latin typeface="Arial" panose="020B0604020202020204" pitchFamily="34" charset="0"/>
              </a:rPr>
              <a:t>Фото участка</a:t>
            </a:r>
            <a:endParaRPr lang="ru-RU" sz="1300" dirty="0">
              <a:solidFill>
                <a:srgbClr val="FF0000"/>
              </a:solidFill>
              <a:latin typeface="Arial" panose="020B0604020202020204" pitchFamily="34" charset="0"/>
            </a:endParaRPr>
          </a:p>
          <a:p>
            <a:pPr marL="285750" indent="-285750" algn="just">
              <a:buClr>
                <a:srgbClr val="FFC000"/>
              </a:buClr>
              <a:buSzPct val="150000"/>
              <a:buFont typeface="Wingdings" panose="05000000000000000000" pitchFamily="2" charset="2"/>
              <a:buChar char="§"/>
            </a:pPr>
            <a:endParaRPr lang="ru-RU" sz="1600" dirty="0" smtClean="0"/>
          </a:p>
          <a:p>
            <a:pPr marL="285750" indent="-285750" algn="just">
              <a:buClr>
                <a:srgbClr val="FFC000"/>
              </a:buClr>
              <a:buSzPct val="150000"/>
              <a:buFont typeface="Wingdings" panose="05000000000000000000" pitchFamily="2" charset="2"/>
              <a:buChar char="§"/>
            </a:pPr>
            <a:endParaRPr lang="ru-RU" sz="1600" dirty="0"/>
          </a:p>
        </p:txBody>
      </p:sp>
      <p:pic>
        <p:nvPicPr>
          <p:cNvPr id="20" name="Рисунок 19" descr="http://photos.wikimapia.org/p/00/06/34/23/76_big.jpg"/>
          <p:cNvPicPr/>
          <p:nvPr/>
        </p:nvPicPr>
        <p:blipFill rotWithShape="1">
          <a:blip r:embed="rId5" cstate="email">
            <a:extLst>
              <a:ext uri="{28A0092B-C50C-407E-A947-70E740481C1C}">
                <a14:useLocalDpi xmlns:a14="http://schemas.microsoft.com/office/drawing/2010/main"/>
              </a:ext>
            </a:extLst>
          </a:blip>
          <a:srcRect/>
          <a:stretch/>
        </p:blipFill>
        <p:spPr bwMode="auto">
          <a:xfrm>
            <a:off x="5385048" y="4077072"/>
            <a:ext cx="4105027" cy="2320305"/>
          </a:xfrm>
          <a:prstGeom prst="rect">
            <a:avLst/>
          </a:prstGeom>
          <a:ln>
            <a:noFill/>
          </a:ln>
          <a:effectLst/>
        </p:spPr>
      </p:pic>
    </p:spTree>
    <p:extLst>
      <p:ext uri="{BB962C8B-B14F-4D97-AF65-F5344CB8AC3E}">
        <p14:creationId xmlns:p14="http://schemas.microsoft.com/office/powerpoint/2010/main" val="1154591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01002" y="1614512"/>
            <a:ext cx="4320550" cy="3974728"/>
          </a:xfrm>
          <a:prstGeom prst="rect">
            <a:avLst/>
          </a:prstGeom>
        </p:spPr>
      </p:pic>
      <p:sp>
        <p:nvSpPr>
          <p:cNvPr id="4098" name="TextBox 3"/>
          <p:cNvSpPr txBox="1">
            <a:spLocks noChangeArrowheads="1"/>
          </p:cNvSpPr>
          <p:nvPr/>
        </p:nvSpPr>
        <p:spPr bwMode="auto">
          <a:xfrm>
            <a:off x="522288" y="1889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eaLnBrk="1" hangingPunct="1">
              <a:buFont typeface="Arial" panose="020B0604020202020204" pitchFamily="34" charset="0"/>
              <a:buNone/>
              <a:defRPr sz="1600" b="1">
                <a:latin typeface="Arial" panose="020B0604020202020204" pitchFamily="34" charset="0"/>
              </a:defRPr>
            </a:lvl1pPr>
            <a:lvl2pPr marL="742950" indent="-285750">
              <a:spcBef>
                <a:spcPct val="20000"/>
              </a:spcBef>
              <a:buFont typeface="Arial" panose="020B0604020202020204" pitchFamily="34" charset="0"/>
              <a:buChar char="–"/>
              <a:defRPr sz="3000"/>
            </a:lvl2pPr>
            <a:lvl3pPr marL="1143000" indent="-228600">
              <a:spcBef>
                <a:spcPct val="20000"/>
              </a:spcBef>
              <a:buFont typeface="Arial" panose="020B0604020202020204" pitchFamily="34" charset="0"/>
              <a:buChar char="•"/>
              <a:defRPr sz="2600"/>
            </a:lvl3pPr>
            <a:lvl4pPr marL="1600200" indent="-228600">
              <a:spcBef>
                <a:spcPct val="20000"/>
              </a:spcBef>
              <a:buFont typeface="Arial" panose="020B0604020202020204" pitchFamily="34" charset="0"/>
              <a:buChar char="–"/>
              <a:defRPr sz="2100"/>
            </a:lvl4pPr>
            <a:lvl5pPr marL="2057400" indent="-228600">
              <a:spcBef>
                <a:spcPct val="20000"/>
              </a:spcBef>
              <a:buFont typeface="Arial" panose="020B0604020202020204" pitchFamily="34" charset="0"/>
              <a:buChar char="»"/>
              <a:defRPr sz="2100"/>
            </a:lvl5pPr>
            <a:lvl6pPr marL="2514600" indent="-228600" eaLnBrk="0" fontAlgn="base" hangingPunct="0">
              <a:spcBef>
                <a:spcPct val="20000"/>
              </a:spcBef>
              <a:spcAft>
                <a:spcPct val="0"/>
              </a:spcAft>
              <a:buFont typeface="Arial" panose="020B0604020202020204" pitchFamily="34" charset="0"/>
              <a:buChar char="»"/>
              <a:defRPr sz="2100"/>
            </a:lvl6pPr>
            <a:lvl7pPr marL="2971800" indent="-228600" eaLnBrk="0" fontAlgn="base" hangingPunct="0">
              <a:spcBef>
                <a:spcPct val="20000"/>
              </a:spcBef>
              <a:spcAft>
                <a:spcPct val="0"/>
              </a:spcAft>
              <a:buFont typeface="Arial" panose="020B0604020202020204" pitchFamily="34" charset="0"/>
              <a:buChar char="»"/>
              <a:defRPr sz="2100"/>
            </a:lvl7pPr>
            <a:lvl8pPr marL="3429000" indent="-228600" eaLnBrk="0" fontAlgn="base" hangingPunct="0">
              <a:spcBef>
                <a:spcPct val="20000"/>
              </a:spcBef>
              <a:spcAft>
                <a:spcPct val="0"/>
              </a:spcAft>
              <a:buFont typeface="Arial" panose="020B0604020202020204" pitchFamily="34" charset="0"/>
              <a:buChar char="»"/>
              <a:defRPr sz="2100"/>
            </a:lvl8pPr>
            <a:lvl9pPr marL="3886200" indent="-228600" eaLnBrk="0" fontAlgn="base" hangingPunct="0">
              <a:spcBef>
                <a:spcPct val="20000"/>
              </a:spcBef>
              <a:spcAft>
                <a:spcPct val="0"/>
              </a:spcAft>
              <a:buFont typeface="Arial" panose="020B0604020202020204" pitchFamily="34" charset="0"/>
              <a:buChar char="»"/>
              <a:defRPr sz="2100"/>
            </a:lvl9pPr>
          </a:lstStyle>
          <a:p>
            <a:r>
              <a:rPr lang="ru-RU" altLang="ru-RU" dirty="0"/>
              <a:t>ТРЕБОВАНИЯ К </a:t>
            </a:r>
            <a:r>
              <a:rPr lang="ru-RU" altLang="ru-RU" dirty="0" smtClean="0"/>
              <a:t>ПОДРЯДНЫМ ОРГАНИЗАЦИЯМ</a:t>
            </a:r>
            <a:endParaRPr lang="ru-RU" altLang="ru-RU" dirty="0"/>
          </a:p>
        </p:txBody>
      </p:sp>
      <p:sp>
        <p:nvSpPr>
          <p:cNvPr id="4101" name="Номер слайда 3"/>
          <p:cNvSpPr>
            <a:spLocks noGrp="1"/>
          </p:cNvSpPr>
          <p:nvPr>
            <p:ph type="sldNum" sz="quarter" idx="12"/>
          </p:nvPr>
        </p:nvSpPr>
        <p:spPr bwMode="auto">
          <a:xfrm>
            <a:off x="7566025" y="6530975"/>
            <a:ext cx="2311400"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18" rIns="99038" bIns="49518"/>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803275" indent="-307975">
              <a:spcBef>
                <a:spcPct val="20000"/>
              </a:spcBef>
              <a:buFont typeface="Arial" panose="020B0604020202020204" pitchFamily="34" charset="0"/>
              <a:buChar char="–"/>
              <a:defRPr sz="3000">
                <a:solidFill>
                  <a:schemeClr val="tx1"/>
                </a:solidFill>
                <a:latin typeface="Calibri" panose="020F0502020204030204" pitchFamily="34" charset="0"/>
              </a:defRPr>
            </a:lvl2pPr>
            <a:lvl3pPr marL="1236663" indent="-246063">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1963" indent="-246063">
              <a:spcBef>
                <a:spcPct val="20000"/>
              </a:spcBef>
              <a:buFont typeface="Arial" panose="020B0604020202020204" pitchFamily="34" charset="0"/>
              <a:buChar char="–"/>
              <a:defRPr sz="2100">
                <a:solidFill>
                  <a:schemeClr val="tx1"/>
                </a:solidFill>
                <a:latin typeface="Calibri" panose="020F0502020204030204" pitchFamily="34" charset="0"/>
              </a:defRPr>
            </a:lvl4pPr>
            <a:lvl5pPr marL="2227263" indent="-246063">
              <a:spcBef>
                <a:spcPct val="20000"/>
              </a:spcBef>
              <a:buFont typeface="Arial" panose="020B0604020202020204" pitchFamily="34" charset="0"/>
              <a:buChar char="»"/>
              <a:defRPr sz="2100">
                <a:solidFill>
                  <a:schemeClr val="tx1"/>
                </a:solidFill>
                <a:latin typeface="Calibri" panose="020F0502020204030204" pitchFamily="34" charset="0"/>
              </a:defRPr>
            </a:lvl5pPr>
            <a:lvl6pPr marL="26844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31416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5988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40560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spcBef>
                <a:spcPct val="0"/>
              </a:spcBef>
              <a:buFontTx/>
              <a:buNone/>
            </a:pPr>
            <a:fld id="{6F3BBF59-1180-4A91-994A-C650FFF7E75A}" type="slidenum">
              <a:rPr lang="en-US" altLang="ru-RU" sz="1000" b="1" smtClean="0">
                <a:solidFill>
                  <a:srgbClr val="19502E"/>
                </a:solidFill>
                <a:latin typeface="Arial" panose="020B0604020202020204" pitchFamily="34" charset="0"/>
              </a:rPr>
              <a:pPr>
                <a:spcBef>
                  <a:spcPct val="0"/>
                </a:spcBef>
                <a:buFontTx/>
                <a:buNone/>
              </a:pPr>
              <a:t>9</a:t>
            </a:fld>
            <a:endParaRPr lang="en-US" altLang="ru-RU" sz="1000" b="1" dirty="0" smtClean="0">
              <a:solidFill>
                <a:srgbClr val="19502E"/>
              </a:solidFill>
              <a:latin typeface="Arial" panose="020B0604020202020204" pitchFamily="34" charset="0"/>
            </a:endParaRPr>
          </a:p>
        </p:txBody>
      </p:sp>
      <p:sp>
        <p:nvSpPr>
          <p:cNvPr id="14" name="Прямоугольник 13"/>
          <p:cNvSpPr/>
          <p:nvPr/>
        </p:nvSpPr>
        <p:spPr>
          <a:xfrm>
            <a:off x="530773" y="908720"/>
            <a:ext cx="4854028" cy="6447919"/>
          </a:xfrm>
          <a:prstGeom prst="rect">
            <a:avLst/>
          </a:prstGeom>
        </p:spPr>
        <p:txBody>
          <a:bodyPr wrap="square">
            <a:spAutoFit/>
          </a:bodyPr>
          <a:lstStyle/>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smtClean="0">
                <a:latin typeface="Arial" panose="020B0604020202020204" pitchFamily="34" charset="0"/>
                <a:ea typeface="Proxima Nova" charset="0"/>
              </a:rPr>
              <a:t>Опыт </a:t>
            </a:r>
            <a:r>
              <a:rPr lang="ru-RU" sz="1300" spc="-20" dirty="0">
                <a:latin typeface="Arial" panose="020B0604020202020204" pitchFamily="34" charset="0"/>
                <a:ea typeface="Proxima Nova" charset="0"/>
              </a:rPr>
              <a:t>строительства индивидуальных жилых домов не менее  </a:t>
            </a:r>
            <a:r>
              <a:rPr lang="ru-RU" sz="1300" spc="-20" dirty="0" smtClean="0">
                <a:latin typeface="Arial" panose="020B0604020202020204" pitchFamily="34" charset="0"/>
                <a:ea typeface="Proxima Nova" charset="0"/>
              </a:rPr>
              <a:t>2-х лет*</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smtClean="0">
                <a:latin typeface="Arial" panose="020B0604020202020204" pitchFamily="34" charset="0"/>
                <a:ea typeface="Proxima Nova" charset="0"/>
              </a:rPr>
              <a:t>Выручка </a:t>
            </a:r>
            <a:r>
              <a:rPr lang="ru-RU" sz="1300" spc="-20" dirty="0">
                <a:latin typeface="Arial" panose="020B0604020202020204" pitchFamily="34" charset="0"/>
                <a:ea typeface="Proxima Nova" charset="0"/>
              </a:rPr>
              <a:t>не менее 3 млн рублей за последний завершенный финансовый </a:t>
            </a:r>
            <a:r>
              <a:rPr lang="ru-RU" sz="1300" spc="-20" dirty="0" smtClean="0">
                <a:latin typeface="Arial" panose="020B0604020202020204" pitchFamily="34" charset="0"/>
                <a:ea typeface="Proxima Nova" charset="0"/>
              </a:rPr>
              <a:t>год*</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smtClean="0">
                <a:latin typeface="Arial" panose="020B0604020202020204" pitchFamily="34" charset="0"/>
                <a:ea typeface="Proxima Nova" charset="0"/>
              </a:rPr>
              <a:t>Отсутствие </a:t>
            </a:r>
            <a:r>
              <a:rPr lang="ru-RU" sz="1300" spc="-20" dirty="0">
                <a:latin typeface="Arial" panose="020B0604020202020204" pitchFamily="34" charset="0"/>
                <a:ea typeface="Proxima Nova" charset="0"/>
              </a:rPr>
              <a:t>подтвержденной информации о том, что на имущество организации наложен арест и имеются </a:t>
            </a:r>
            <a:r>
              <a:rPr lang="ru-RU" sz="1300" spc="-20" dirty="0" smtClean="0">
                <a:latin typeface="Arial" panose="020B0604020202020204" pitchFamily="34" charset="0"/>
                <a:ea typeface="Proxima Nova" charset="0"/>
              </a:rPr>
              <a:t>ограничения на </a:t>
            </a:r>
            <a:r>
              <a:rPr lang="ru-RU" sz="1300" spc="-20" dirty="0">
                <a:latin typeface="Arial" panose="020B0604020202020204" pitchFamily="34" charset="0"/>
                <a:ea typeface="Proxima Nova" charset="0"/>
              </a:rPr>
              <a:t>совершение сделок либо приостановления </a:t>
            </a:r>
            <a:r>
              <a:rPr lang="ru-RU" sz="1300" spc="-20" dirty="0" smtClean="0">
                <a:latin typeface="Arial" panose="020B0604020202020204" pitchFamily="34" charset="0"/>
                <a:ea typeface="Proxima Nova" charset="0"/>
              </a:rPr>
              <a:t>операций</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smtClean="0">
                <a:latin typeface="Arial" panose="020B0604020202020204" pitchFamily="34" charset="0"/>
                <a:ea typeface="Proxima Nova" charset="0"/>
              </a:rPr>
              <a:t>Отсутствие </a:t>
            </a:r>
            <a:r>
              <a:rPr lang="ru-RU" sz="1300" spc="-20" dirty="0">
                <a:latin typeface="Arial" panose="020B0604020202020204" pitchFamily="34" charset="0"/>
                <a:ea typeface="Proxima Nova" charset="0"/>
              </a:rPr>
              <a:t>объема исковых требований, предъявленных к подрядной организации любыми лицами, превышающих </a:t>
            </a:r>
            <a:r>
              <a:rPr lang="ru-RU" sz="1300" spc="-20" dirty="0" smtClean="0">
                <a:latin typeface="Arial" panose="020B0604020202020204" pitchFamily="34" charset="0"/>
                <a:ea typeface="Proxima Nova" charset="0"/>
              </a:rPr>
              <a:t>10% чистых </a:t>
            </a:r>
            <a:r>
              <a:rPr lang="ru-RU" sz="1300" spc="-20" dirty="0">
                <a:latin typeface="Arial" panose="020B0604020202020204" pitchFamily="34" charset="0"/>
                <a:ea typeface="Proxima Nova" charset="0"/>
              </a:rPr>
              <a:t>активов подрядной организации (для индивидуального предпринимателя отсутствие </a:t>
            </a:r>
            <a:r>
              <a:rPr lang="ru-RU" sz="1300" spc="-20" dirty="0" smtClean="0">
                <a:latin typeface="Arial" panose="020B0604020202020204" pitchFamily="34" charset="0"/>
                <a:ea typeface="Proxima Nova" charset="0"/>
              </a:rPr>
              <a:t>исковых требований)</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smtClean="0">
                <a:latin typeface="Arial" panose="020B0604020202020204" pitchFamily="34" charset="0"/>
                <a:ea typeface="Proxima Nova" charset="0"/>
              </a:rPr>
              <a:t>По </a:t>
            </a:r>
            <a:r>
              <a:rPr lang="ru-RU" sz="1300" spc="-20" dirty="0">
                <a:latin typeface="Arial" panose="020B0604020202020204" pitchFamily="34" charset="0"/>
                <a:ea typeface="Proxima Nova" charset="0"/>
              </a:rPr>
              <a:t>бухгалтерской (финансовой) отчетности чистые активы являются положительными и равны </a:t>
            </a:r>
            <a:r>
              <a:rPr lang="ru-RU" sz="1300" spc="-20" dirty="0" smtClean="0">
                <a:latin typeface="Arial" panose="020B0604020202020204" pitchFamily="34" charset="0"/>
                <a:ea typeface="Proxima Nova" charset="0"/>
              </a:rPr>
              <a:t>или превышают уставный </a:t>
            </a:r>
            <a:r>
              <a:rPr lang="ru-RU" sz="1300" spc="-20" dirty="0">
                <a:latin typeface="Arial" panose="020B0604020202020204" pitchFamily="34" charset="0"/>
                <a:ea typeface="Proxima Nova" charset="0"/>
              </a:rPr>
              <a:t>капитал на последнюю отчетную дату для подрядной </a:t>
            </a:r>
            <a:r>
              <a:rPr lang="ru-RU" sz="1300" spc="-20" dirty="0" smtClean="0">
                <a:latin typeface="Arial" panose="020B0604020202020204" pitchFamily="34" charset="0"/>
                <a:ea typeface="Proxima Nova" charset="0"/>
              </a:rPr>
              <a:t>организации**</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a:latin typeface="Arial" panose="020B0604020202020204" pitchFamily="34" charset="0"/>
                <a:ea typeface="Proxima Nova" charset="0"/>
              </a:rPr>
              <a:t>Отсутствие убытков по результатам </a:t>
            </a:r>
            <a:r>
              <a:rPr lang="ru-RU" sz="1300" spc="-20" dirty="0" smtClean="0">
                <a:latin typeface="Arial" panose="020B0604020202020204" pitchFamily="34" charset="0"/>
                <a:ea typeface="Proxima Nova" charset="0"/>
              </a:rPr>
              <a:t>деятельности за последний </a:t>
            </a:r>
            <a:r>
              <a:rPr lang="ru-RU" sz="1300" spc="-20" dirty="0">
                <a:latin typeface="Arial" panose="020B0604020202020204" pitchFamily="34" charset="0"/>
                <a:ea typeface="Proxima Nova" charset="0"/>
              </a:rPr>
              <a:t>завершенный финансовый </a:t>
            </a:r>
            <a:r>
              <a:rPr lang="ru-RU" sz="1300" spc="-20" dirty="0" smtClean="0">
                <a:latin typeface="Arial" panose="020B0604020202020204" pitchFamily="34" charset="0"/>
                <a:ea typeface="Proxima Nova" charset="0"/>
              </a:rPr>
              <a:t>год**</a:t>
            </a:r>
            <a:endParaRPr lang="ru-RU" sz="1300" spc="-20" dirty="0">
              <a:latin typeface="Arial" panose="020B0604020202020204" pitchFamily="34" charset="0"/>
              <a:ea typeface="Proxima Nova" charset="0"/>
            </a:endParaRPr>
          </a:p>
          <a:p>
            <a:pPr marL="285750" indent="-285750" algn="just">
              <a:spcBef>
                <a:spcPts val="0"/>
              </a:spcBef>
              <a:spcAft>
                <a:spcPts val="1200"/>
              </a:spcAft>
              <a:buClr>
                <a:srgbClr val="FFC000"/>
              </a:buClr>
              <a:buSzPct val="100000"/>
              <a:buFont typeface="Wingdings" panose="05000000000000000000" pitchFamily="2" charset="2"/>
              <a:buChar char="q"/>
            </a:pPr>
            <a:endParaRPr lang="ru-RU" sz="1300" spc="-20" dirty="0">
              <a:latin typeface="Arial" panose="020B0604020202020204" pitchFamily="34" charset="0"/>
              <a:ea typeface="Proxima Nova" charset="0"/>
            </a:endParaRPr>
          </a:p>
          <a:p>
            <a:pPr marL="285750" indent="-285750" algn="just">
              <a:spcBef>
                <a:spcPts val="0"/>
              </a:spcBef>
              <a:spcAft>
                <a:spcPts val="1200"/>
              </a:spcAft>
              <a:buClr>
                <a:srgbClr val="FFC000"/>
              </a:buClr>
              <a:buSzPct val="100000"/>
              <a:buFont typeface="Wingdings" panose="05000000000000000000" pitchFamily="2" charset="2"/>
              <a:buChar char="q"/>
            </a:pPr>
            <a:endParaRPr lang="ru-RU" sz="1200" spc="-20" dirty="0" smtClean="0">
              <a:latin typeface="Arial" panose="020B0604020202020204" pitchFamily="34" charset="0"/>
              <a:ea typeface="Proxima Nova" charset="0"/>
            </a:endParaRPr>
          </a:p>
          <a:p>
            <a:pPr marL="285750" indent="-285750" algn="just">
              <a:spcBef>
                <a:spcPts val="0"/>
              </a:spcBef>
              <a:spcAft>
                <a:spcPts val="1200"/>
              </a:spcAft>
              <a:buClr>
                <a:srgbClr val="FFC000"/>
              </a:buClr>
              <a:buSzPct val="100000"/>
              <a:buFont typeface="Wingdings" panose="05000000000000000000" pitchFamily="2" charset="2"/>
              <a:buChar char="q"/>
            </a:pPr>
            <a:endParaRPr lang="ru-RU" sz="1200" spc="-20" dirty="0">
              <a:latin typeface="Arial" panose="020B0604020202020204" pitchFamily="34" charset="0"/>
              <a:ea typeface="Proxima Nova" charset="0"/>
            </a:endParaRPr>
          </a:p>
          <a:p>
            <a:pPr marL="285750" indent="-285750" algn="just">
              <a:spcBef>
                <a:spcPts val="0"/>
              </a:spcBef>
              <a:spcAft>
                <a:spcPts val="1200"/>
              </a:spcAft>
              <a:buClr>
                <a:srgbClr val="FFC000"/>
              </a:buClr>
              <a:buSzPct val="100000"/>
              <a:buFont typeface="Wingdings" panose="05000000000000000000" pitchFamily="2" charset="2"/>
              <a:buChar char="q"/>
            </a:pPr>
            <a:endParaRPr lang="ru-RU" sz="1300" spc="-20" dirty="0">
              <a:latin typeface="Arial" panose="020B0604020202020204" pitchFamily="34" charset="0"/>
              <a:ea typeface="Proxima Nova" charset="0"/>
            </a:endParaRPr>
          </a:p>
          <a:p>
            <a:pPr marL="285750" indent="-285750" algn="just">
              <a:buClr>
                <a:srgbClr val="FFC000"/>
              </a:buClr>
              <a:buSzPct val="150000"/>
              <a:buFont typeface="Wingdings" panose="05000000000000000000" pitchFamily="2" charset="2"/>
              <a:buChar char="§"/>
            </a:pPr>
            <a:endParaRPr lang="ru-RU" sz="1600" dirty="0"/>
          </a:p>
        </p:txBody>
      </p:sp>
      <p:sp>
        <p:nvSpPr>
          <p:cNvPr id="10" name="Rectangle 8"/>
          <p:cNvSpPr>
            <a:spLocks noChangeArrowheads="1"/>
          </p:cNvSpPr>
          <p:nvPr>
            <p:custDataLst>
              <p:tags r:id="rId1"/>
            </p:custDataLst>
          </p:nvPr>
        </p:nvSpPr>
        <p:spPr bwMode="gray">
          <a:xfrm>
            <a:off x="632520" y="5733256"/>
            <a:ext cx="9033768" cy="446276"/>
          </a:xfrm>
          <a:prstGeom prst="rect">
            <a:avLst/>
          </a:prstGeom>
          <a:noFill/>
          <a:ln w="9525">
            <a:noFill/>
            <a:miter lim="800000"/>
            <a:headEnd/>
            <a:tailEnd/>
          </a:ln>
        </p:spPr>
        <p:txBody>
          <a:bodyPr wrap="square" lIns="0" tIns="0" rIns="0" bIns="0">
            <a:spAutoFit/>
          </a:bodyPr>
          <a:lstStyle/>
          <a:p>
            <a:pPr marL="285750" algn="just">
              <a:spcBef>
                <a:spcPts val="300"/>
              </a:spcBef>
              <a:spcAft>
                <a:spcPts val="300"/>
              </a:spcAft>
              <a:buClr>
                <a:srgbClr val="FFC000"/>
              </a:buClr>
              <a:buSzPct val="100000"/>
            </a:pPr>
            <a:r>
              <a:rPr lang="ru-RU" sz="800" dirty="0" smtClean="0">
                <a:latin typeface="Arial" panose="020B0604020202020204" pitchFamily="34" charset="0"/>
              </a:rPr>
              <a:t>*Данные </a:t>
            </a:r>
            <a:r>
              <a:rPr lang="ru-RU" sz="800" dirty="0">
                <a:latin typeface="Arial" panose="020B0604020202020204" pitchFamily="34" charset="0"/>
              </a:rPr>
              <a:t>показатели не требуются при наличии ходатайства. Ходатайство - обязательный документ для включения в перечень рекомендуемых подрядных организаций, предоставляется сельской/городской администрацией или органом государственной власти регионального уровня (Министерства сельского хозяйства/Министерства строительства)</a:t>
            </a:r>
          </a:p>
          <a:p>
            <a:pPr marL="285750" fontAlgn="base">
              <a:spcBef>
                <a:spcPts val="300"/>
              </a:spcBef>
              <a:spcAft>
                <a:spcPts val="300"/>
              </a:spcAft>
              <a:buClr>
                <a:srgbClr val="FFC000"/>
              </a:buClr>
              <a:buSzPct val="100000"/>
            </a:pPr>
            <a:r>
              <a:rPr lang="ru-RU" sz="800" dirty="0" smtClean="0">
                <a:latin typeface="Arial" panose="020B0604020202020204" pitchFamily="34" charset="0"/>
              </a:rPr>
              <a:t>** При несоответствии данным требованиям возможно индивидуальное рассмотрение аккредитации подрядной организации</a:t>
            </a:r>
          </a:p>
        </p:txBody>
      </p:sp>
    </p:spTree>
    <p:extLst>
      <p:ext uri="{BB962C8B-B14F-4D97-AF65-F5344CB8AC3E}">
        <p14:creationId xmlns:p14="http://schemas.microsoft.com/office/powerpoint/2010/main" val="25842452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12903</TotalTime>
  <Words>1618</Words>
  <Application>Microsoft Office PowerPoint</Application>
  <PresentationFormat>Лист A4 (210x297 мм)</PresentationFormat>
  <Paragraphs>185</Paragraphs>
  <Slides>14</Slides>
  <Notes>9</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14</vt:i4>
      </vt:variant>
    </vt:vector>
  </HeadingPairs>
  <TitlesOfParts>
    <vt:vector size="16" baseType="lpstr">
      <vt:lpstr>Тема Office</vt:lpstr>
      <vt:lpstr>Лист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Россельхозбанк</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Иванов-Даль Андрей Михайлович</dc:creator>
  <cp:lastModifiedBy>User Windows</cp:lastModifiedBy>
  <cp:revision>334</cp:revision>
  <cp:lastPrinted>2022-06-28T13:33:18Z</cp:lastPrinted>
  <dcterms:created xsi:type="dcterms:W3CDTF">2019-11-26T12:29:04Z</dcterms:created>
  <dcterms:modified xsi:type="dcterms:W3CDTF">2022-08-10T05:35:07Z</dcterms:modified>
</cp:coreProperties>
</file>